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56" r:id="rId2"/>
    <p:sldId id="257" r:id="rId3"/>
    <p:sldId id="258" r:id="rId4"/>
    <p:sldId id="279" r:id="rId5"/>
    <p:sldId id="260" r:id="rId6"/>
    <p:sldId id="259" r:id="rId7"/>
    <p:sldId id="280" r:id="rId8"/>
    <p:sldId id="278" r:id="rId9"/>
    <p:sldId id="281" r:id="rId10"/>
    <p:sldId id="262" r:id="rId11"/>
    <p:sldId id="263" r:id="rId12"/>
    <p:sldId id="283" r:id="rId13"/>
    <p:sldId id="282" r:id="rId14"/>
    <p:sldId id="284" r:id="rId15"/>
    <p:sldId id="285"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61"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4" autoAdjust="0"/>
    <p:restoredTop sz="94660"/>
  </p:normalViewPr>
  <p:slideViewPr>
    <p:cSldViewPr>
      <p:cViewPr varScale="1">
        <p:scale>
          <a:sx n="100" d="100"/>
          <a:sy n="100" d="100"/>
        </p:scale>
        <p:origin x="-192"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mc-data\CRN\M\REQUESTS%20ALL\2012\2012-12-10%20069%20Tax%20Lien%20Analysis%20part%202\DATA\Project%20Data\2011%20Total_20121127oldformat.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mc-data\CRN\M\REQUESTS%20ALL\2012\2012-08-15%20053%20CEM%20-%20All%20Shawnee%20Census%20Tracts\DATA\Project%20Data\Vacancy%20Rate%20by%20Tract%20and%20Data%20Sour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38310523684539433"/>
          <c:y val="0.13657407407407407"/>
          <c:w val="0.39417989417989469"/>
          <c:h val="0.68981481481481521"/>
        </c:manualLayout>
      </c:layout>
      <c:pieChart>
        <c:varyColors val="1"/>
        <c:ser>
          <c:idx val="0"/>
          <c:order val="0"/>
          <c:dPt>
            <c:idx val="2"/>
            <c:spPr>
              <a:solidFill>
                <a:schemeClr val="accent5"/>
              </a:solidFill>
            </c:spPr>
          </c:dPt>
          <c:dLbls>
            <c:dLblPos val="bestFit"/>
            <c:showVal val="1"/>
            <c:showPercent val="1"/>
            <c:separator>
</c:separator>
            <c:showLeaderLines val="1"/>
          </c:dLbls>
          <c:cat>
            <c:strRef>
              <c:f>Sold_after_July!$AI$8:$AI$11</c:f>
              <c:strCache>
                <c:ptCount val="4"/>
                <c:pt idx="0">
                  <c:v>DETCO</c:v>
                </c:pt>
                <c:pt idx="1">
                  <c:v>Paul Blair</c:v>
                </c:pt>
                <c:pt idx="2">
                  <c:v>KY Lien Holdings, LLC</c:v>
                </c:pt>
                <c:pt idx="3">
                  <c:v>Other</c:v>
                </c:pt>
              </c:strCache>
            </c:strRef>
          </c:cat>
          <c:val>
            <c:numRef>
              <c:f>Sold_after_July!$AJ$8:$AJ$11</c:f>
              <c:numCache>
                <c:formatCode>General</c:formatCode>
                <c:ptCount val="4"/>
                <c:pt idx="0">
                  <c:v>251</c:v>
                </c:pt>
                <c:pt idx="1">
                  <c:v>126</c:v>
                </c:pt>
                <c:pt idx="2">
                  <c:v>22</c:v>
                </c:pt>
                <c:pt idx="3">
                  <c:v>7</c:v>
                </c:pt>
              </c:numCache>
            </c:numRef>
          </c:val>
        </c:ser>
        <c:firstSliceAng val="0"/>
      </c:pieChart>
    </c:plotArea>
    <c:legend>
      <c:legendPos val="r"/>
      <c:layout>
        <c:manualLayout>
          <c:xMode val="edge"/>
          <c:yMode val="edge"/>
          <c:x val="0.77851246719160061"/>
          <c:y val="8.3527267424905197E-2"/>
          <c:w val="0.20204308836395454"/>
          <c:h val="0.52738990959463372"/>
        </c:manualLayout>
      </c:layout>
    </c:legend>
    <c:plotVisOnly val="1"/>
  </c:chart>
  <c:spPr>
    <a:ln>
      <a:solidFill>
        <a:schemeClr val="accent3"/>
      </a:solidFill>
      <a:prstDash val="sysDash"/>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0"/>
  <c:chart>
    <c:title>
      <c:tx>
        <c:rich>
          <a:bodyPr/>
          <a:lstStyle/>
          <a:p>
            <a:pPr>
              <a:defRPr sz="1600"/>
            </a:pPr>
            <a:r>
              <a:rPr lang="en-US" sz="1800"/>
              <a:t>Shawnee Neighborhood Vacancy Rates</a:t>
            </a:r>
          </a:p>
        </c:rich>
      </c:tx>
      <c:layout>
        <c:manualLayout>
          <c:xMode val="edge"/>
          <c:yMode val="edge"/>
          <c:x val="0.26243950641142844"/>
          <c:y val="2.0752194292516197E-2"/>
        </c:manualLayout>
      </c:layout>
    </c:title>
    <c:plotArea>
      <c:layout/>
      <c:barChart>
        <c:barDir val="bar"/>
        <c:grouping val="clustered"/>
        <c:ser>
          <c:idx val="0"/>
          <c:order val="0"/>
          <c:tx>
            <c:strRef>
              <c:f>'Vacancy Rate by source'!$D$1</c:f>
              <c:strCache>
                <c:ptCount val="1"/>
                <c:pt idx="0">
                  <c:v>Vacancy Rate</c:v>
                </c:pt>
              </c:strCache>
            </c:strRef>
          </c:tx>
          <c:spPr>
            <a:solidFill>
              <a:schemeClr val="bg2">
                <a:lumMod val="50000"/>
                <a:alpha val="76000"/>
              </a:schemeClr>
            </a:solidFill>
          </c:spPr>
          <c:dLbls>
            <c:txPr>
              <a:bodyPr/>
              <a:lstStyle/>
              <a:p>
                <a:pPr>
                  <a:defRPr sz="1200" b="1">
                    <a:solidFill>
                      <a:schemeClr val="bg2">
                        <a:lumMod val="25000"/>
                      </a:schemeClr>
                    </a:solidFill>
                    <a:latin typeface="Century Gothic" pitchFamily="34" charset="0"/>
                  </a:defRPr>
                </a:pPr>
                <a:endParaRPr lang="en-US"/>
              </a:p>
            </c:txPr>
            <c:showVal val="1"/>
          </c:dLbls>
          <c:cat>
            <c:strRef>
              <c:f>'Vacancy Rate by source'!$C$2:$C$4</c:f>
              <c:strCache>
                <c:ptCount val="3"/>
                <c:pt idx="0">
                  <c:v>U.S. Census Bureau; 2010 Census</c:v>
                </c:pt>
                <c:pt idx="1">
                  <c:v>Community Engagement Mapping</c:v>
                </c:pt>
                <c:pt idx="2">
                  <c:v>Metro Codes &amp; Regulations</c:v>
                </c:pt>
              </c:strCache>
            </c:strRef>
          </c:cat>
          <c:val>
            <c:numRef>
              <c:f>'Vacancy Rate by source'!$D$2:$D$4</c:f>
              <c:numCache>
                <c:formatCode>0%</c:formatCode>
                <c:ptCount val="3"/>
                <c:pt idx="0">
                  <c:v>0.15</c:v>
                </c:pt>
                <c:pt idx="1">
                  <c:v>0.11</c:v>
                </c:pt>
                <c:pt idx="2">
                  <c:v>7.0000000000000007E-2</c:v>
                </c:pt>
              </c:numCache>
            </c:numRef>
          </c:val>
        </c:ser>
        <c:axId val="87566208"/>
        <c:axId val="87567744"/>
      </c:barChart>
      <c:catAx>
        <c:axId val="87566208"/>
        <c:scaling>
          <c:orientation val="minMax"/>
        </c:scaling>
        <c:axPos val="l"/>
        <c:majorGridlines/>
        <c:tickLblPos val="nextTo"/>
        <c:txPr>
          <a:bodyPr/>
          <a:lstStyle/>
          <a:p>
            <a:pPr>
              <a:defRPr sz="1200" b="1">
                <a:solidFill>
                  <a:schemeClr val="tx1"/>
                </a:solidFill>
                <a:latin typeface="Century Gothic" pitchFamily="34" charset="0"/>
                <a:cs typeface="Arial" pitchFamily="34" charset="0"/>
              </a:defRPr>
            </a:pPr>
            <a:endParaRPr lang="en-US"/>
          </a:p>
        </c:txPr>
        <c:crossAx val="87567744"/>
        <c:crosses val="autoZero"/>
        <c:auto val="1"/>
        <c:lblAlgn val="ctr"/>
        <c:lblOffset val="100"/>
      </c:catAx>
      <c:valAx>
        <c:axId val="87567744"/>
        <c:scaling>
          <c:orientation val="minMax"/>
        </c:scaling>
        <c:delete val="1"/>
        <c:axPos val="b"/>
        <c:numFmt formatCode="0%" sourceLinked="1"/>
        <c:tickLblPos val="none"/>
        <c:crossAx val="87566208"/>
        <c:crosses val="autoZero"/>
        <c:crossBetween val="between"/>
      </c:valAx>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248DAA-3274-4CFB-B35C-6657B7D655ED}" type="datetimeFigureOut">
              <a:rPr lang="en-US" smtClean="0"/>
              <a:t>7/11/2013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FE8C86-28FB-4DF2-8F50-406EBFB3C7E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0ADB4-CD80-4D5C-8703-ADC7468EBDE0}"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C447FF6-4DF8-4883-B955-662043711A3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6383C1A-B787-48F2-98DC-0B4E289F3CA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fld id="{0EFDA1CA-CA20-44FA-B75A-F25A7D093834}"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endParaRPr lang="en-US" smtClean="0"/>
          </a:p>
        </p:txBody>
      </p:sp>
      <p:sp>
        <p:nvSpPr>
          <p:cNvPr id="36868" name="Slide Number Placeholder 3"/>
          <p:cNvSpPr>
            <a:spLocks noGrp="1"/>
          </p:cNvSpPr>
          <p:nvPr>
            <p:ph type="sldNum" sz="quarter" idx="5"/>
          </p:nvPr>
        </p:nvSpPr>
        <p:spPr>
          <a:noFill/>
        </p:spPr>
        <p:txBody>
          <a:bodyPr/>
          <a:lstStyle/>
          <a:p>
            <a:fld id="{D5986C94-9272-40EE-B328-EEC3BC5BF18B}"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D4EEBE-2619-448A-9554-93F30F49F7AE}"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FE8C86-28FB-4DF2-8F50-406EBFB3C7E4}"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BCD1F62A-7858-47A5-B38D-B50DC367AA94}" type="datetimeFigureOut">
              <a:rPr lang="en-US" smtClean="0"/>
              <a:t>7/11/2013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E4B2D-0272-4B83-9466-C34E5C292DD6}" type="slidenum">
              <a:rPr lang="en-US" smtClean="0"/>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D1F62A-7858-47A5-B38D-B50DC367AA94}" type="datetimeFigureOut">
              <a:rPr lang="en-US" smtClean="0"/>
              <a:t>7/11/2013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D1F62A-7858-47A5-B38D-B50DC367AA94}" type="datetimeFigureOut">
              <a:rPr lang="en-US" smtClean="0"/>
              <a:t>7/11/2013</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Sept. 29, 2012</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Network Center for Community Change</a:t>
            </a:r>
          </a:p>
        </p:txBody>
      </p:sp>
      <p:sp>
        <p:nvSpPr>
          <p:cNvPr id="9" name="Rectangle 6"/>
          <p:cNvSpPr>
            <a:spLocks noGrp="1" noChangeArrowheads="1"/>
          </p:cNvSpPr>
          <p:nvPr>
            <p:ph type="sldNum" sz="quarter" idx="12"/>
          </p:nvPr>
        </p:nvSpPr>
        <p:spPr>
          <a:ln/>
        </p:spPr>
        <p:txBody>
          <a:bodyPr/>
          <a:lstStyle>
            <a:lvl1pPr>
              <a:defRPr/>
            </a:lvl1pPr>
          </a:lstStyle>
          <a:p>
            <a:pPr>
              <a:defRPr/>
            </a:pPr>
            <a:fld id="{F9AEAE47-5138-4979-959B-3CE9C66827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Sept. 29, 2012</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Network Center for Community Change</a:t>
            </a:r>
          </a:p>
        </p:txBody>
      </p:sp>
      <p:sp>
        <p:nvSpPr>
          <p:cNvPr id="7" name="Rectangle 6"/>
          <p:cNvSpPr>
            <a:spLocks noGrp="1" noChangeArrowheads="1"/>
          </p:cNvSpPr>
          <p:nvPr>
            <p:ph type="sldNum" sz="quarter" idx="12"/>
          </p:nvPr>
        </p:nvSpPr>
        <p:spPr>
          <a:ln/>
        </p:spPr>
        <p:txBody>
          <a:bodyPr/>
          <a:lstStyle>
            <a:lvl1pPr>
              <a:defRPr/>
            </a:lvl1pPr>
          </a:lstStyle>
          <a:p>
            <a:pPr>
              <a:defRPr/>
            </a:pPr>
            <a:fld id="{8EB7BC73-8AF1-45A9-8256-552B08130B1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CD1F62A-7858-47A5-B38D-B50DC367AA94}" type="datetimeFigureOut">
              <a:rPr lang="en-US" smtClean="0"/>
              <a:t>7/11/2013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CD1F62A-7858-47A5-B38D-B50DC367AA94}" type="datetimeFigureOut">
              <a:rPr lang="en-US" smtClean="0"/>
              <a:t>7/11/2013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E4B2D-0272-4B83-9466-C34E5C292DD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CD1F62A-7858-47A5-B38D-B50DC367AA94}" type="datetimeFigureOut">
              <a:rPr lang="en-US" smtClean="0"/>
              <a:t>7/11/2013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CD1F62A-7858-47A5-B38D-B50DC367AA94}" type="datetimeFigureOut">
              <a:rPr lang="en-US" smtClean="0"/>
              <a:t>7/11/2013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CD1F62A-7858-47A5-B38D-B50DC367AA94}" type="datetimeFigureOut">
              <a:rPr lang="en-US" smtClean="0"/>
              <a:t>7/11/2013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1F62A-7858-47A5-B38D-B50DC367AA94}" type="datetimeFigureOut">
              <a:rPr lang="en-US" smtClean="0"/>
              <a:t>7/11/2013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E4B2D-0272-4B83-9466-C34E5C292DD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CD1F62A-7858-47A5-B38D-B50DC367AA94}" type="datetimeFigureOut">
              <a:rPr lang="en-US" smtClean="0"/>
              <a:t>7/11/2013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E4B2D-0272-4B83-9466-C34E5C292DD6}" type="slidenum">
              <a:rPr lang="en-US" smtClean="0"/>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BCD1F62A-7858-47A5-B38D-B50DC367AA94}" type="datetimeFigureOut">
              <a:rPr lang="en-US" smtClean="0"/>
              <a:t>7/11/2013</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D7CE4B2D-0272-4B83-9466-C34E5C292DD6}"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BCD1F62A-7858-47A5-B38D-B50DC367AA94}" type="datetimeFigureOut">
              <a:rPr lang="en-US" smtClean="0"/>
              <a:t>7/11/2013</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7CE4B2D-0272-4B83-9466-C34E5C292DD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factfinder2.census.gov/faces/nav/jsf/pages/index.xhtml" TargetMode="External"/><Relationship Id="rId7" Type="http://schemas.openxmlformats.org/officeDocument/2006/relationships/hyperlink" Target="http://www.jeffersoncountyclerk.org/delinquent-tax-lottery.as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nces.ed.gov/surveys/sdds/ed/index.asp?st=KY" TargetMode="External"/><Relationship Id="rId5" Type="http://schemas.openxmlformats.org/officeDocument/2006/relationships/hyperlink" Target="http://nces.ed.gov/nationsreportcard/statecomparisons/" TargetMode="External"/><Relationship Id="rId4" Type="http://schemas.openxmlformats.org/officeDocument/2006/relationships/hyperlink" Target="http://mixedmetro.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0"/>
            <a:ext cx="8077200" cy="838200"/>
          </a:xfrm>
        </p:spPr>
        <p:txBody>
          <a:bodyPr>
            <a:normAutofit fontScale="90000"/>
          </a:bodyPr>
          <a:lstStyle/>
          <a:p>
            <a:r>
              <a:rPr lang="en-US" dirty="0" smtClean="0"/>
              <a:t>Data and Research – </a:t>
            </a:r>
            <a:br>
              <a:rPr lang="en-US" dirty="0" smtClean="0"/>
            </a:b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685800" y="2286000"/>
            <a:ext cx="8077200" cy="990600"/>
          </a:xfrm>
        </p:spPr>
        <p:txBody>
          <a:bodyPr>
            <a:normAutofit/>
          </a:bodyPr>
          <a:lstStyle/>
          <a:p>
            <a:r>
              <a:rPr lang="en-US" sz="2800" dirty="0" smtClean="0"/>
              <a:t>Traditional Principles </a:t>
            </a:r>
            <a:br>
              <a:rPr lang="en-US" sz="2800" dirty="0" smtClean="0"/>
            </a:br>
            <a:r>
              <a:rPr lang="en-US" sz="2800" dirty="0" smtClean="0"/>
              <a:t>	vs. Intervention, Reflection, and Accountability</a:t>
            </a:r>
            <a:endParaRPr lang="en-U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   3   [on process]</a:t>
            </a:r>
            <a:endParaRPr lang="en-US" dirty="0"/>
          </a:p>
        </p:txBody>
      </p:sp>
      <p:sp>
        <p:nvSpPr>
          <p:cNvPr id="3" name="Content Placeholder 2"/>
          <p:cNvSpPr>
            <a:spLocks noGrp="1"/>
          </p:cNvSpPr>
          <p:nvPr>
            <p:ph idx="1"/>
          </p:nvPr>
        </p:nvSpPr>
        <p:spPr/>
        <p:txBody>
          <a:bodyPr>
            <a:normAutofit fontScale="70000" lnSpcReduction="20000"/>
          </a:bodyPr>
          <a:lstStyle/>
          <a:p>
            <a:r>
              <a:rPr lang="en-US" sz="3100" b="1" dirty="0" smtClean="0"/>
              <a:t>Our mode of inquiry is directed by and accountable to our network</a:t>
            </a:r>
            <a:r>
              <a:rPr lang="en-US" sz="3100" dirty="0" smtClean="0"/>
              <a:t>. While being committed to a socially just, equal and fair society we belief that knowledge is not disinterested, apolitical, naively found (discovered, uncovered, etc.), nor devoid of affective and embodied aspects of human experience.  However, instead of taking a constantly ‘oppositional’ stance, we endorse a conception of inquiry that is at once ‘scientific and critical, rigorous and heterodox, structured and patchwork’ thereby avoiding the extremes of a unified normal academic science on the one hand, and the endorsement of just-about-anything-goes pluralism on the other </a:t>
            </a:r>
            <a:r>
              <a:rPr lang="en-US" sz="3100" baseline="30000" dirty="0" smtClean="0"/>
              <a:t>5</a:t>
            </a:r>
            <a:r>
              <a:rPr lang="en-US" sz="3100" dirty="0" smtClean="0"/>
              <a:t>. Above all we are passionately committed to our network and the community we live in</a:t>
            </a:r>
            <a:r>
              <a:rPr lang="en-US" sz="3100" dirty="0" smtClean="0"/>
              <a:t>.</a:t>
            </a:r>
          </a:p>
          <a:p>
            <a:endParaRPr lang="en-US" sz="3100" dirty="0" smtClean="0"/>
          </a:p>
          <a:p>
            <a:pPr>
              <a:buNone/>
            </a:pPr>
            <a:r>
              <a:rPr lang="en-US" sz="2400" dirty="0" smtClean="0"/>
              <a:t>	</a:t>
            </a:r>
            <a:r>
              <a:rPr lang="en-US" sz="2400" dirty="0" err="1" smtClean="0"/>
              <a:t>Schwandt</a:t>
            </a:r>
            <a:r>
              <a:rPr lang="en-US" sz="2400" dirty="0" smtClean="0"/>
              <a:t>, T. 2011. Opposition Redirected. International Journal of Qualitative Studies in Education. 19:6. 803-810.</a:t>
            </a:r>
          </a:p>
          <a:p>
            <a:endParaRPr lang="en-US" sz="3100" dirty="0" smtClean="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4 -- [on practice]</a:t>
            </a:r>
            <a:endParaRPr lang="en-US" dirty="0"/>
          </a:p>
        </p:txBody>
      </p:sp>
      <p:sp>
        <p:nvSpPr>
          <p:cNvPr id="3" name="Content Placeholder 2"/>
          <p:cNvSpPr>
            <a:spLocks noGrp="1"/>
          </p:cNvSpPr>
          <p:nvPr>
            <p:ph idx="1"/>
          </p:nvPr>
        </p:nvSpPr>
        <p:spPr/>
        <p:txBody>
          <a:bodyPr>
            <a:normAutofit fontScale="77500" lnSpcReduction="20000"/>
          </a:bodyPr>
          <a:lstStyle/>
          <a:p>
            <a:r>
              <a:rPr lang="en-US" b="1" dirty="0" smtClean="0"/>
              <a:t>We recognize the </a:t>
            </a:r>
            <a:r>
              <a:rPr lang="en-US" b="1" dirty="0" err="1" smtClean="0"/>
              <a:t>performative</a:t>
            </a:r>
            <a:r>
              <a:rPr lang="en-US" b="1" dirty="0" smtClean="0"/>
              <a:t> process</a:t>
            </a:r>
            <a:r>
              <a:rPr lang="en-US" dirty="0" smtClean="0"/>
              <a:t>.   Research is not conducted in a vacuum, nor does its results fall before the inactive members of the community.   A networked research community establishes grounds for mutual learning about meaningful differences and workable affinities in our position vis-à-vis the structures we aspire to change.  We activity produce spaces where we – all participants in the work – can appropriate knowledge in ways that strengthen us in our encounters with structures of dominance, and allow us the possibility of connecting across class, race, gender, or other lines to confront their manifestations in everyday life </a:t>
            </a:r>
            <a:r>
              <a:rPr lang="en-US" baseline="30000" dirty="0" smtClean="0"/>
              <a:t>2</a:t>
            </a:r>
            <a:r>
              <a:rPr lang="en-US" dirty="0" smtClean="0"/>
              <a:t>. </a:t>
            </a:r>
            <a:endParaRPr lang="en-US" dirty="0" smtClean="0"/>
          </a:p>
          <a:p>
            <a:endParaRPr lang="en-US" dirty="0" smtClean="0"/>
          </a:p>
          <a:p>
            <a:pPr>
              <a:buNone/>
            </a:pPr>
            <a:r>
              <a:rPr lang="en-US" sz="2600" dirty="0" smtClean="0"/>
              <a:t>	Stefano </a:t>
            </a:r>
            <a:r>
              <a:rPr lang="en-US" sz="2600" dirty="0" err="1" smtClean="0"/>
              <a:t>Boeri</a:t>
            </a:r>
            <a:r>
              <a:rPr lang="en-US" sz="2600" dirty="0" smtClean="0"/>
              <a:t>, "Notes for a Research Program," in Mutations, op. cit.</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LOKL</a:t>
            </a:r>
            <a:endParaRPr lang="en-US" dirty="0"/>
          </a:p>
        </p:txBody>
      </p:sp>
      <p:sp>
        <p:nvSpPr>
          <p:cNvPr id="3" name="Content Placeholder 2"/>
          <p:cNvSpPr>
            <a:spLocks noGrp="1"/>
          </p:cNvSpPr>
          <p:nvPr>
            <p:ph idx="1"/>
          </p:nvPr>
        </p:nvSpPr>
        <p:spPr/>
        <p:txBody>
          <a:bodyPr/>
          <a:lstStyle/>
          <a:p>
            <a:r>
              <a:rPr lang="en-US" dirty="0" smtClean="0"/>
              <a:t>Who’s involved</a:t>
            </a:r>
          </a:p>
          <a:p>
            <a:endParaRPr lang="en-US" dirty="0" smtClean="0"/>
          </a:p>
          <a:p>
            <a:r>
              <a:rPr lang="en-US" dirty="0" smtClean="0"/>
              <a:t>Some Background</a:t>
            </a:r>
          </a:p>
          <a:p>
            <a:endParaRPr lang="en-US" dirty="0" smtClean="0"/>
          </a:p>
          <a:p>
            <a:r>
              <a:rPr lang="en-US" dirty="0" smtClean="0"/>
              <a:t>Policies</a:t>
            </a:r>
          </a:p>
          <a:p>
            <a:endParaRPr lang="en-US" dirty="0" smtClean="0"/>
          </a:p>
          <a:p>
            <a:r>
              <a:rPr lang="en-US" dirty="0" smtClean="0"/>
              <a:t>Data Source</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M\REQUESTS ALL\2013\2013-04-16 024 2012 Tax Year Delinquent Analysis\FINAL\Vacant Look2.jpg"/>
          <p:cNvPicPr>
            <a:picLocks noChangeAspect="1" noChangeArrowheads="1"/>
          </p:cNvPicPr>
          <p:nvPr/>
        </p:nvPicPr>
        <p:blipFill>
          <a:blip r:embed="rId3" cstate="print"/>
          <a:srcRect/>
          <a:stretch>
            <a:fillRect/>
          </a:stretch>
        </p:blipFill>
        <p:spPr bwMode="auto">
          <a:xfrm>
            <a:off x="228600" y="152401"/>
            <a:ext cx="8677834" cy="6705599"/>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p:nvPr/>
        </p:nvGraphicFramePr>
        <p:xfrm>
          <a:off x="3962400" y="533400"/>
          <a:ext cx="48006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533400" y="2057400"/>
            <a:ext cx="3200400" cy="3677930"/>
          </a:xfrm>
          <a:prstGeom prst="rect">
            <a:avLst/>
          </a:prstGeom>
          <a:noFill/>
        </p:spPr>
        <p:txBody>
          <a:bodyPr wrap="square" rtlCol="0">
            <a:spAutoFit/>
          </a:bodyPr>
          <a:lstStyle/>
          <a:p>
            <a:endParaRPr lang="en-US" sz="1400" dirty="0" smtClean="0"/>
          </a:p>
          <a:p>
            <a:endParaRPr lang="en-US" sz="1400" dirty="0" smtClean="0"/>
          </a:p>
          <a:p>
            <a:endParaRPr lang="en-US" sz="1400" dirty="0" smtClean="0"/>
          </a:p>
          <a:p>
            <a:pPr algn="ctr"/>
            <a:r>
              <a:rPr lang="en-US" sz="1400" b="1" i="1" dirty="0" smtClean="0"/>
              <a:t>209</a:t>
            </a:r>
            <a:r>
              <a:rPr lang="en-US" sz="1400" i="1" dirty="0" smtClean="0"/>
              <a:t> Liens have been sold to 3</a:t>
            </a:r>
            <a:r>
              <a:rPr lang="en-US" sz="1400" i="1" baseline="30000" dirty="0" smtClean="0"/>
              <a:t>rd</a:t>
            </a:r>
            <a:r>
              <a:rPr lang="en-US" sz="1400" i="1" dirty="0" smtClean="0"/>
              <a:t> parties on tax bills that originally had payment plans.</a:t>
            </a:r>
          </a:p>
          <a:p>
            <a:endParaRPr lang="en-US" sz="1400" dirty="0" smtClean="0"/>
          </a:p>
          <a:p>
            <a:pPr>
              <a:buFont typeface="Arial" pitchFamily="34" charset="0"/>
              <a:buChar char="•"/>
            </a:pPr>
            <a:r>
              <a:rPr lang="en-US" sz="1200" u="sng" dirty="0" smtClean="0">
                <a:solidFill>
                  <a:schemeClr val="tx2"/>
                </a:solidFill>
              </a:rPr>
              <a:t>All</a:t>
            </a:r>
            <a:r>
              <a:rPr lang="en-US" sz="1200" dirty="0" smtClean="0">
                <a:solidFill>
                  <a:schemeClr val="tx2"/>
                </a:solidFill>
              </a:rPr>
              <a:t> of these purchases have taken place after the July Commissioner Sale. </a:t>
            </a:r>
          </a:p>
          <a:p>
            <a:pPr>
              <a:buFont typeface="Arial" pitchFamily="34" charset="0"/>
              <a:buChar char="•"/>
            </a:pPr>
            <a:r>
              <a:rPr lang="en-US" sz="1200" b="1" dirty="0" smtClean="0">
                <a:solidFill>
                  <a:schemeClr val="tx2"/>
                </a:solidFill>
              </a:rPr>
              <a:t>198</a:t>
            </a:r>
            <a:r>
              <a:rPr lang="en-US" sz="1200" dirty="0" smtClean="0">
                <a:solidFill>
                  <a:schemeClr val="tx2"/>
                </a:solidFill>
              </a:rPr>
              <a:t> (95%) of these have been purchased by a single party – </a:t>
            </a:r>
            <a:r>
              <a:rPr lang="en-US" sz="1200" u="sng" dirty="0" smtClean="0">
                <a:solidFill>
                  <a:schemeClr val="tx2"/>
                </a:solidFill>
              </a:rPr>
              <a:t>D</a:t>
            </a:r>
            <a:r>
              <a:rPr lang="en-US" sz="1200" i="1" u="sng" dirty="0" smtClean="0">
                <a:solidFill>
                  <a:schemeClr val="tx2"/>
                </a:solidFill>
              </a:rPr>
              <a:t>ETCO</a:t>
            </a:r>
            <a:r>
              <a:rPr lang="en-US" sz="1200" dirty="0" smtClean="0">
                <a:solidFill>
                  <a:schemeClr val="tx2"/>
                </a:solidFill>
              </a:rPr>
              <a:t>.</a:t>
            </a:r>
          </a:p>
          <a:p>
            <a:pPr>
              <a:buFont typeface="Arial" pitchFamily="34" charset="0"/>
              <a:buChar char="•"/>
            </a:pPr>
            <a:r>
              <a:rPr lang="en-US" sz="1200" i="1" dirty="0" smtClean="0">
                <a:solidFill>
                  <a:schemeClr val="tx2"/>
                </a:solidFill>
              </a:rPr>
              <a:t>Paul Blair</a:t>
            </a:r>
            <a:r>
              <a:rPr lang="en-US" sz="1200" dirty="0" smtClean="0">
                <a:solidFill>
                  <a:schemeClr val="tx2"/>
                </a:solidFill>
              </a:rPr>
              <a:t> purchased </a:t>
            </a:r>
            <a:r>
              <a:rPr lang="en-US" sz="1100" dirty="0" smtClean="0">
                <a:solidFill>
                  <a:schemeClr val="tx2"/>
                </a:solidFill>
              </a:rPr>
              <a:t>9 and </a:t>
            </a:r>
            <a:r>
              <a:rPr lang="en-US" sz="1100" i="1" dirty="0" smtClean="0">
                <a:solidFill>
                  <a:schemeClr val="tx2"/>
                </a:solidFill>
              </a:rPr>
              <a:t>KY Liens Holdings</a:t>
            </a:r>
            <a:r>
              <a:rPr lang="en-US" sz="1100" dirty="0" smtClean="0">
                <a:solidFill>
                  <a:schemeClr val="tx2"/>
                </a:solidFill>
              </a:rPr>
              <a:t> purchased 2. </a:t>
            </a:r>
          </a:p>
          <a:p>
            <a:pPr>
              <a:buFont typeface="Arial" pitchFamily="34" charset="0"/>
              <a:buChar char="•"/>
            </a:pPr>
            <a:r>
              <a:rPr lang="en-US" sz="1100" dirty="0" smtClean="0">
                <a:solidFill>
                  <a:schemeClr val="tx2"/>
                </a:solidFill>
              </a:rPr>
              <a:t>The Sale Amou</a:t>
            </a:r>
            <a:r>
              <a:rPr lang="en-US" sz="1200" dirty="0" smtClean="0">
                <a:solidFill>
                  <a:schemeClr val="tx2"/>
                </a:solidFill>
              </a:rPr>
              <a:t>nt had a difference rate that ranged from 167%  to –85% to the original Bill Total.  This amount can be  negative because the lien is on what is left to be paid.</a:t>
            </a:r>
          </a:p>
          <a:p>
            <a:pPr lvl="1"/>
            <a:endParaRPr lang="en-US" sz="1200" dirty="0" smtClean="0">
              <a:solidFill>
                <a:schemeClr val="tx2"/>
              </a:solidFill>
            </a:endParaRPr>
          </a:p>
          <a:p>
            <a:endParaRPr lang="en-US" dirty="0"/>
          </a:p>
        </p:txBody>
      </p:sp>
      <p:sp>
        <p:nvSpPr>
          <p:cNvPr id="4" name="Slide Number Placeholder 3"/>
          <p:cNvSpPr>
            <a:spLocks noGrp="1"/>
          </p:cNvSpPr>
          <p:nvPr>
            <p:ph type="sldNum" sz="quarter" idx="12"/>
          </p:nvPr>
        </p:nvSpPr>
        <p:spPr/>
        <p:txBody>
          <a:bodyPr/>
          <a:lstStyle/>
          <a:p>
            <a:fld id="{AE760B2D-C06A-4754-9B57-02F5045AA1BA}" type="slidenum">
              <a:rPr lang="en-US" smtClean="0"/>
              <a:pPr/>
              <a:t>14</a:t>
            </a:fld>
            <a:endParaRPr lang="en-US"/>
          </a:p>
        </p:txBody>
      </p:sp>
      <p:sp>
        <p:nvSpPr>
          <p:cNvPr id="5" name="Footer Placeholder 4"/>
          <p:cNvSpPr>
            <a:spLocks noGrp="1"/>
          </p:cNvSpPr>
          <p:nvPr>
            <p:ph type="ftr" sz="quarter" idx="11"/>
          </p:nvPr>
        </p:nvSpPr>
        <p:spPr>
          <a:xfrm>
            <a:off x="1219200" y="6400800"/>
            <a:ext cx="7696200" cy="273050"/>
          </a:xfrm>
        </p:spPr>
        <p:txBody>
          <a:bodyPr/>
          <a:lstStyle/>
          <a:p>
            <a:r>
              <a:rPr lang="en-US" sz="1100" smtClean="0"/>
              <a:t>Analysis by the Network Center for Community Change 	Part II of a 2011 Delinquent Tax Study</a:t>
            </a:r>
            <a:endParaRPr lang="en-US" sz="1100" dirty="0"/>
          </a:p>
        </p:txBody>
      </p:sp>
      <p:sp>
        <p:nvSpPr>
          <p:cNvPr id="6" name="TextBox 5"/>
          <p:cNvSpPr txBox="1"/>
          <p:nvPr/>
        </p:nvSpPr>
        <p:spPr>
          <a:xfrm>
            <a:off x="4191000" y="1066800"/>
            <a:ext cx="1447800" cy="1938992"/>
          </a:xfrm>
          <a:prstGeom prst="rect">
            <a:avLst/>
          </a:prstGeom>
          <a:noFill/>
        </p:spPr>
        <p:txBody>
          <a:bodyPr wrap="square" rtlCol="0">
            <a:spAutoFit/>
          </a:bodyPr>
          <a:lstStyle/>
          <a:p>
            <a:r>
              <a:rPr lang="en-US" sz="1200" dirty="0" smtClean="0">
                <a:solidFill>
                  <a:schemeClr val="tx2"/>
                </a:solidFill>
              </a:rPr>
              <a:t>Buying liens post Commissioner Sale seems to be an uncommon practice.   </a:t>
            </a:r>
          </a:p>
          <a:p>
            <a:endParaRPr lang="en-US" sz="1200" dirty="0" smtClean="0">
              <a:solidFill>
                <a:schemeClr val="tx2"/>
              </a:solidFill>
            </a:endParaRPr>
          </a:p>
          <a:p>
            <a:r>
              <a:rPr lang="en-US" sz="1200" dirty="0" smtClean="0">
                <a:solidFill>
                  <a:schemeClr val="tx2"/>
                </a:solidFill>
              </a:rPr>
              <a:t>Only </a:t>
            </a:r>
            <a:r>
              <a:rPr lang="en-US" sz="1200" b="1" dirty="0" smtClean="0">
                <a:solidFill>
                  <a:schemeClr val="tx2"/>
                </a:solidFill>
              </a:rPr>
              <a:t>3</a:t>
            </a:r>
            <a:r>
              <a:rPr lang="en-US" sz="1200" dirty="0" smtClean="0">
                <a:solidFill>
                  <a:schemeClr val="tx2"/>
                </a:solidFill>
              </a:rPr>
              <a:t> companies have made a point to buy more than one lien after July 18th.</a:t>
            </a:r>
            <a:endParaRPr lang="en-US" sz="1200" dirty="0">
              <a:solidFill>
                <a:schemeClr val="tx2"/>
              </a:solidFill>
            </a:endParaRPr>
          </a:p>
        </p:txBody>
      </p:sp>
      <p:sp>
        <p:nvSpPr>
          <p:cNvPr id="8" name="TextBox 7"/>
          <p:cNvSpPr txBox="1"/>
          <p:nvPr/>
        </p:nvSpPr>
        <p:spPr>
          <a:xfrm>
            <a:off x="6477000" y="2895600"/>
            <a:ext cx="762000" cy="276999"/>
          </a:xfrm>
          <a:prstGeom prst="rect">
            <a:avLst/>
          </a:prstGeom>
          <a:noFill/>
        </p:spPr>
        <p:txBody>
          <a:bodyPr wrap="square" rtlCol="0">
            <a:spAutoFit/>
          </a:bodyPr>
          <a:lstStyle/>
          <a:p>
            <a:r>
              <a:rPr lang="en-US" sz="1200" dirty="0" smtClean="0">
                <a:solidFill>
                  <a:schemeClr val="tx2"/>
                </a:solidFill>
              </a:rPr>
              <a:t>Total 407</a:t>
            </a:r>
            <a:endParaRPr lang="en-US" sz="1200" dirty="0">
              <a:solidFill>
                <a:schemeClr val="tx2"/>
              </a:solidFill>
            </a:endParaRPr>
          </a:p>
        </p:txBody>
      </p:sp>
      <p:sp>
        <p:nvSpPr>
          <p:cNvPr id="9" name="TextBox 8"/>
          <p:cNvSpPr txBox="1"/>
          <p:nvPr/>
        </p:nvSpPr>
        <p:spPr>
          <a:xfrm>
            <a:off x="762000" y="914400"/>
            <a:ext cx="2743200" cy="4001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000" dirty="0" smtClean="0">
                <a:solidFill>
                  <a:schemeClr val="bg1"/>
                </a:solidFill>
              </a:rPr>
              <a:t>Liens Sold to a 3</a:t>
            </a:r>
            <a:r>
              <a:rPr lang="en-US" sz="2000" baseline="30000" dirty="0" smtClean="0">
                <a:solidFill>
                  <a:schemeClr val="bg1"/>
                </a:solidFill>
              </a:rPr>
              <a:t>rd</a:t>
            </a:r>
            <a:r>
              <a:rPr lang="en-US" sz="2000" dirty="0" smtClean="0">
                <a:solidFill>
                  <a:schemeClr val="bg1"/>
                </a:solidFill>
              </a:rPr>
              <a:t> Party</a:t>
            </a:r>
            <a:endParaRPr lang="en-US" sz="2000" dirty="0">
              <a:solidFill>
                <a:schemeClr val="bg1"/>
              </a:solidFill>
            </a:endParaRPr>
          </a:p>
        </p:txBody>
      </p:sp>
      <p:sp>
        <p:nvSpPr>
          <p:cNvPr id="10" name="TextBox 9"/>
          <p:cNvSpPr txBox="1"/>
          <p:nvPr/>
        </p:nvSpPr>
        <p:spPr>
          <a:xfrm>
            <a:off x="4419600" y="685800"/>
            <a:ext cx="838200" cy="307777"/>
          </a:xfrm>
          <a:prstGeom prst="rect">
            <a:avLst/>
          </a:prstGeom>
          <a:noFill/>
          <a:ln w="9525">
            <a:solidFill>
              <a:schemeClr val="accent1"/>
            </a:solidFill>
          </a:ln>
        </p:spPr>
        <p:txBody>
          <a:bodyPr wrap="square" rtlCol="0">
            <a:spAutoFit/>
          </a:bodyPr>
          <a:lstStyle/>
          <a:p>
            <a:pPr algn="ctr"/>
            <a:r>
              <a:rPr lang="en-US" sz="1400" dirty="0" smtClean="0">
                <a:solidFill>
                  <a:schemeClr val="tx1">
                    <a:lumMod val="75000"/>
                    <a:lumOff val="25000"/>
                  </a:schemeClr>
                </a:solidFill>
              </a:rPr>
              <a:t>All Bills</a:t>
            </a:r>
            <a:endParaRPr lang="en-US" sz="1400" dirty="0">
              <a:solidFill>
                <a:schemeClr val="tx1">
                  <a:lumMod val="75000"/>
                  <a:lumOff val="25000"/>
                </a:schemeClr>
              </a:solidFill>
            </a:endParaRPr>
          </a:p>
        </p:txBody>
      </p:sp>
      <p:sp>
        <p:nvSpPr>
          <p:cNvPr id="17" name="TextBox 16"/>
          <p:cNvSpPr txBox="1"/>
          <p:nvPr/>
        </p:nvSpPr>
        <p:spPr>
          <a:xfrm>
            <a:off x="1066800" y="2209800"/>
            <a:ext cx="1981200" cy="338554"/>
          </a:xfrm>
          <a:prstGeom prst="rect">
            <a:avLst/>
          </a:prstGeom>
          <a:noFill/>
          <a:ln w="9525">
            <a:solidFill>
              <a:schemeClr val="accent1"/>
            </a:solidFill>
          </a:ln>
        </p:spPr>
        <p:txBody>
          <a:bodyPr wrap="square" rtlCol="0">
            <a:spAutoFit/>
          </a:bodyPr>
          <a:lstStyle/>
          <a:p>
            <a:pPr algn="ctr"/>
            <a:r>
              <a:rPr lang="en-US" sz="1600" dirty="0" smtClean="0"/>
              <a:t>Payment Plan Bills</a:t>
            </a:r>
            <a:endParaRPr lang="en-US" sz="1600" dirty="0"/>
          </a:p>
        </p:txBody>
      </p:sp>
      <p:sp>
        <p:nvSpPr>
          <p:cNvPr id="20" name="TextBox 19"/>
          <p:cNvSpPr txBox="1"/>
          <p:nvPr/>
        </p:nvSpPr>
        <p:spPr>
          <a:xfrm>
            <a:off x="5105400" y="3657600"/>
            <a:ext cx="2743200" cy="2286000"/>
          </a:xfrm>
          <a:prstGeom prst="rect">
            <a:avLst/>
          </a:prstGeom>
          <a:solidFill>
            <a:schemeClr val="tx2">
              <a:lumMod val="20000"/>
              <a:lumOff val="80000"/>
            </a:schemeClr>
          </a:solidFill>
        </p:spPr>
        <p:txBody>
          <a:bodyPr wrap="square" rtlCol="0">
            <a:spAutoFit/>
          </a:bodyPr>
          <a:lstStyle/>
          <a:p>
            <a:endParaRPr lang="en-US" dirty="0" smtClean="0">
              <a:solidFill>
                <a:schemeClr val="tx2"/>
              </a:solidFill>
            </a:endParaRPr>
          </a:p>
          <a:p>
            <a:endParaRPr lang="en-US" dirty="0" smtClean="0">
              <a:solidFill>
                <a:schemeClr val="tx2"/>
              </a:solidFill>
            </a:endParaRPr>
          </a:p>
          <a:p>
            <a:pPr>
              <a:buFont typeface="Arial" pitchFamily="34" charset="0"/>
              <a:buChar char="•"/>
            </a:pPr>
            <a:r>
              <a:rPr lang="en-US" sz="1200" dirty="0" smtClean="0">
                <a:solidFill>
                  <a:schemeClr val="tx2"/>
                </a:solidFill>
              </a:rPr>
              <a:t>DETCO seemingly has sought after liens on bills that formerly had payment plans; </a:t>
            </a:r>
          </a:p>
          <a:p>
            <a:pPr>
              <a:buFont typeface="Arial" pitchFamily="34" charset="0"/>
              <a:buChar char="•"/>
            </a:pPr>
            <a:r>
              <a:rPr lang="en-US" sz="1200" dirty="0" smtClean="0">
                <a:solidFill>
                  <a:schemeClr val="tx2"/>
                </a:solidFill>
              </a:rPr>
              <a:t>79% of the liens that they purchased since July have been on these bills. </a:t>
            </a:r>
          </a:p>
          <a:p>
            <a:pPr>
              <a:buFont typeface="Arial" pitchFamily="34" charset="0"/>
              <a:buChar char="•"/>
            </a:pPr>
            <a:r>
              <a:rPr lang="en-US" sz="1200" dirty="0" smtClean="0">
                <a:solidFill>
                  <a:schemeClr val="tx2"/>
                </a:solidFill>
              </a:rPr>
              <a:t>It is possible that DETCO believes there is a higher rate of receiving  payment since bill holders have already made payments toward the bill.</a:t>
            </a:r>
            <a:endParaRPr lang="en-US" sz="1200" dirty="0"/>
          </a:p>
        </p:txBody>
      </p:sp>
      <p:sp>
        <p:nvSpPr>
          <p:cNvPr id="21" name="TextBox 20"/>
          <p:cNvSpPr txBox="1"/>
          <p:nvPr/>
        </p:nvSpPr>
        <p:spPr>
          <a:xfrm>
            <a:off x="5867400" y="3810000"/>
            <a:ext cx="1066800" cy="307777"/>
          </a:xfrm>
          <a:prstGeom prst="rect">
            <a:avLst/>
          </a:prstGeom>
          <a:noFill/>
          <a:ln w="9525">
            <a:solidFill>
              <a:schemeClr val="accent1"/>
            </a:solidFill>
          </a:ln>
        </p:spPr>
        <p:txBody>
          <a:bodyPr wrap="square" rtlCol="0">
            <a:spAutoFit/>
          </a:bodyPr>
          <a:lstStyle/>
          <a:p>
            <a:pPr algn="ctr"/>
            <a:r>
              <a:rPr lang="en-US" sz="1400" dirty="0" smtClean="0">
                <a:solidFill>
                  <a:schemeClr val="tx1">
                    <a:lumMod val="75000"/>
                    <a:lumOff val="25000"/>
                  </a:schemeClr>
                </a:solidFill>
              </a:rPr>
              <a:t>DETCO</a:t>
            </a:r>
            <a:endParaRPr lang="en-US" sz="1400" dirty="0">
              <a:solidFill>
                <a:schemeClr val="tx1">
                  <a:lumMod val="75000"/>
                  <a:lumOff val="25000"/>
                </a:schemeClr>
              </a:solidFill>
            </a:endParaRPr>
          </a:p>
        </p:txBody>
      </p:sp>
      <p:sp>
        <p:nvSpPr>
          <p:cNvPr id="22" name="Chevron 21"/>
          <p:cNvSpPr/>
          <p:nvPr/>
        </p:nvSpPr>
        <p:spPr>
          <a:xfrm>
            <a:off x="3962400" y="4572000"/>
            <a:ext cx="762000" cy="533400"/>
          </a:xfrm>
          <a:prstGeom prst="chevron">
            <a:avLst>
              <a:gd name="adj" fmla="val 65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2057400" cy="5940088"/>
          </a:xfrm>
          <a:prstGeom prst="rect">
            <a:avLst/>
          </a:prstGeom>
          <a:blipFill dpi="0" rotWithShape="1">
            <a:blip r:embed="rId3" cstate="print">
              <a:alphaModFix amt="20000"/>
            </a:blip>
            <a:srcRect/>
            <a:tile tx="0" ty="0" sx="100000" sy="100000" flip="none" algn="tl"/>
          </a:blipFill>
        </p:spPr>
        <p:txBody>
          <a:bodyPr wrap="square" rtlCol="0">
            <a:spAutoFit/>
          </a:bodyPr>
          <a:lstStyle/>
          <a:p>
            <a:pPr algn="ctr"/>
            <a:r>
              <a:rPr lang="en-US" dirty="0" smtClean="0">
                <a:solidFill>
                  <a:schemeClr val="accent6">
                    <a:lumMod val="75000"/>
                  </a:schemeClr>
                </a:solidFill>
              </a:rPr>
              <a:t>Shawnee is an historic residential neighborhood in Metro Council District 5.</a:t>
            </a:r>
          </a:p>
          <a:p>
            <a:endParaRPr lang="en-US" sz="1600" dirty="0" smtClean="0"/>
          </a:p>
          <a:p>
            <a:pPr>
              <a:buFont typeface="Arial" pitchFamily="34" charset="0"/>
              <a:buChar char="•"/>
            </a:pPr>
            <a:r>
              <a:rPr lang="en-US" sz="1600" dirty="0" smtClean="0"/>
              <a:t>369 of 3514 occupied residencies </a:t>
            </a:r>
            <a:r>
              <a:rPr lang="en-US" sz="1600" dirty="0" smtClean="0">
                <a:solidFill>
                  <a:schemeClr val="accent6">
                    <a:lumMod val="75000"/>
                  </a:schemeClr>
                </a:solidFill>
              </a:rPr>
              <a:t>(10.5%) </a:t>
            </a:r>
            <a:r>
              <a:rPr lang="en-US" sz="1600" dirty="0" smtClean="0"/>
              <a:t>had delinquent taxes in 2011.  </a:t>
            </a:r>
          </a:p>
          <a:p>
            <a:pPr>
              <a:buFont typeface="Arial" pitchFamily="34" charset="0"/>
              <a:buChar char="•"/>
            </a:pPr>
            <a:endParaRPr lang="en-US" sz="1600" dirty="0" smtClean="0"/>
          </a:p>
          <a:p>
            <a:pPr>
              <a:buFont typeface="Arial" pitchFamily="34" charset="0"/>
              <a:buChar char="•"/>
            </a:pPr>
            <a:r>
              <a:rPr lang="en-US" sz="1600" dirty="0" smtClean="0"/>
              <a:t>160 of 389 </a:t>
            </a:r>
            <a:r>
              <a:rPr lang="en-US" sz="1600" dirty="0" smtClean="0">
                <a:solidFill>
                  <a:schemeClr val="accent6">
                    <a:lumMod val="75000"/>
                  </a:schemeClr>
                </a:solidFill>
              </a:rPr>
              <a:t>(41%) </a:t>
            </a:r>
            <a:r>
              <a:rPr lang="en-US" sz="1600" dirty="0" smtClean="0"/>
              <a:t>vacant residencies had delinquent taxes in 2011.  </a:t>
            </a:r>
          </a:p>
          <a:p>
            <a:pPr>
              <a:buFont typeface="Arial" pitchFamily="34" charset="0"/>
              <a:buChar char="•"/>
            </a:pPr>
            <a:endParaRPr lang="en-US" sz="1600" dirty="0" smtClean="0"/>
          </a:p>
          <a:p>
            <a:pPr>
              <a:buFont typeface="Arial" pitchFamily="34" charset="0"/>
              <a:buChar char="•"/>
            </a:pPr>
            <a:r>
              <a:rPr lang="en-US" sz="1600" dirty="0" smtClean="0"/>
              <a:t>Owners of vacant property are </a:t>
            </a:r>
            <a:r>
              <a:rPr lang="en-US" sz="1600" dirty="0" smtClean="0">
                <a:solidFill>
                  <a:schemeClr val="accent6">
                    <a:lumMod val="75000"/>
                  </a:schemeClr>
                </a:solidFill>
              </a:rPr>
              <a:t>less</a:t>
            </a:r>
            <a:r>
              <a:rPr lang="en-US" sz="1600" dirty="0" smtClean="0"/>
              <a:t> likely to pay property tax. </a:t>
            </a:r>
          </a:p>
          <a:p>
            <a:pPr algn="ctr"/>
            <a:endParaRPr lang="en-US" dirty="0" smtClean="0"/>
          </a:p>
          <a:p>
            <a:r>
              <a:rPr lang="en-US" sz="1100" dirty="0" smtClean="0"/>
              <a:t>Vacancy data sourced by the Network Center for Community Change, Community Engagement Mapping , 2012.</a:t>
            </a:r>
            <a:endParaRPr lang="en-US" sz="1100" dirty="0"/>
          </a:p>
        </p:txBody>
      </p:sp>
      <p:sp>
        <p:nvSpPr>
          <p:cNvPr id="4" name="TextBox 3"/>
          <p:cNvSpPr txBox="1"/>
          <p:nvPr/>
        </p:nvSpPr>
        <p:spPr>
          <a:xfrm>
            <a:off x="3352800" y="609600"/>
            <a:ext cx="4495800" cy="369332"/>
          </a:xfrm>
          <a:prstGeom prst="rect">
            <a:avLst/>
          </a:prstGeom>
          <a:noFill/>
        </p:spPr>
        <p:txBody>
          <a:bodyPr wrap="square" rtlCol="0">
            <a:spAutoFit/>
          </a:bodyPr>
          <a:lstStyle/>
          <a:p>
            <a:r>
              <a:rPr lang="en-US" dirty="0" smtClean="0">
                <a:solidFill>
                  <a:schemeClr val="accent6">
                    <a:lumMod val="75000"/>
                  </a:schemeClr>
                </a:solidFill>
              </a:rPr>
              <a:t>Four properties in a small section of Shawnee</a:t>
            </a:r>
            <a:endParaRPr lang="en-US" dirty="0">
              <a:solidFill>
                <a:schemeClr val="accent6">
                  <a:lumMod val="75000"/>
                </a:schemeClr>
              </a:solidFill>
            </a:endParaRPr>
          </a:p>
        </p:txBody>
      </p:sp>
      <p:pic>
        <p:nvPicPr>
          <p:cNvPr id="2" name="Picture 2" descr="P:\M\REQUESTS ALL\2012\2012-07-25 046 2011 Tax Lien Analysis\FINAL\Shawnee_Trt9_txln_vrsn2.jpg"/>
          <p:cNvPicPr>
            <a:picLocks noChangeAspect="1" noChangeArrowheads="1"/>
          </p:cNvPicPr>
          <p:nvPr/>
        </p:nvPicPr>
        <p:blipFill>
          <a:blip r:embed="rId4" cstate="print"/>
          <a:srcRect/>
          <a:stretch>
            <a:fillRect/>
          </a:stretch>
        </p:blipFill>
        <p:spPr bwMode="auto">
          <a:xfrm>
            <a:off x="2424952" y="1143000"/>
            <a:ext cx="6508378" cy="5029200"/>
          </a:xfrm>
          <a:prstGeom prst="rect">
            <a:avLst/>
          </a:prstGeom>
          <a:noFill/>
          <a:ln>
            <a:solidFill>
              <a:schemeClr val="tx2">
                <a:lumMod val="60000"/>
                <a:lumOff val="40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Footer Placeholder 7"/>
          <p:cNvSpPr>
            <a:spLocks noGrp="1"/>
          </p:cNvSpPr>
          <p:nvPr>
            <p:ph type="ftr" sz="quarter" idx="11"/>
          </p:nvPr>
        </p:nvSpPr>
        <p:spPr>
          <a:noFill/>
        </p:spPr>
        <p:txBody>
          <a:bodyPr/>
          <a:lstStyle/>
          <a:p>
            <a:endParaRPr lang="en-US" dirty="0" smtClean="0"/>
          </a:p>
        </p:txBody>
      </p:sp>
      <p:sp>
        <p:nvSpPr>
          <p:cNvPr id="15364" name="Slide Number Placeholder 8"/>
          <p:cNvSpPr>
            <a:spLocks noGrp="1"/>
          </p:cNvSpPr>
          <p:nvPr>
            <p:ph type="sldNum" sz="quarter" idx="12"/>
          </p:nvPr>
        </p:nvSpPr>
        <p:spPr>
          <a:noFill/>
        </p:spPr>
        <p:txBody>
          <a:bodyPr/>
          <a:lstStyle/>
          <a:p>
            <a:endParaRPr lang="en-US" dirty="0" smtClean="0"/>
          </a:p>
        </p:txBody>
      </p:sp>
      <p:pic>
        <p:nvPicPr>
          <p:cNvPr id="15366" name="Picture 9" descr="DSC_0289"/>
          <p:cNvPicPr>
            <a:picLocks noGrp="1" noChangeAspect="1" noChangeArrowheads="1"/>
          </p:cNvPicPr>
          <p:nvPr>
            <p:ph sz="quarter" idx="1"/>
          </p:nvPr>
        </p:nvPicPr>
        <p:blipFill>
          <a:blip r:embed="rId3" cstate="print"/>
          <a:srcRect/>
          <a:stretch>
            <a:fillRect/>
          </a:stretch>
        </p:blipFill>
        <p:spPr>
          <a:xfrm>
            <a:off x="838200" y="1600200"/>
            <a:ext cx="3733800" cy="2489200"/>
          </a:xfrm>
          <a:noFill/>
        </p:spPr>
      </p:pic>
      <p:pic>
        <p:nvPicPr>
          <p:cNvPr id="15367" name="Picture 11" descr="DSC_0318"/>
          <p:cNvPicPr>
            <a:picLocks noGrp="1" noChangeAspect="1" noChangeArrowheads="1"/>
          </p:cNvPicPr>
          <p:nvPr>
            <p:ph sz="quarter" idx="3"/>
          </p:nvPr>
        </p:nvPicPr>
        <p:blipFill>
          <a:blip r:embed="rId4" cstate="print"/>
          <a:srcRect/>
          <a:stretch>
            <a:fillRect/>
          </a:stretch>
        </p:blipFill>
        <p:spPr>
          <a:xfrm>
            <a:off x="838200" y="4191000"/>
            <a:ext cx="3733800" cy="2489200"/>
          </a:xfrm>
          <a:noFill/>
        </p:spPr>
      </p:pic>
      <p:pic>
        <p:nvPicPr>
          <p:cNvPr id="15368" name="Picture 12" descr="DSC_0316"/>
          <p:cNvPicPr>
            <a:picLocks noGrp="1" noChangeAspect="1" noChangeArrowheads="1"/>
          </p:cNvPicPr>
          <p:nvPr>
            <p:ph sz="quarter" idx="4"/>
          </p:nvPr>
        </p:nvPicPr>
        <p:blipFill>
          <a:blip r:embed="rId5" cstate="print"/>
          <a:srcRect/>
          <a:stretch>
            <a:fillRect/>
          </a:stretch>
        </p:blipFill>
        <p:spPr>
          <a:xfrm>
            <a:off x="4648200" y="4191000"/>
            <a:ext cx="3733800" cy="2489200"/>
          </a:xfrm>
          <a:noFill/>
        </p:spPr>
      </p:pic>
      <p:pic>
        <p:nvPicPr>
          <p:cNvPr id="15369" name="Content Placeholder 10" descr="DSC_0296.JPG"/>
          <p:cNvPicPr>
            <a:picLocks noGrp="1" noChangeAspect="1"/>
          </p:cNvPicPr>
          <p:nvPr>
            <p:ph sz="quarter" idx="2"/>
          </p:nvPr>
        </p:nvPicPr>
        <p:blipFill>
          <a:blip r:embed="rId6" cstate="print"/>
          <a:srcRect/>
          <a:stretch>
            <a:fillRect/>
          </a:stretch>
        </p:blipFill>
        <p:spPr>
          <a:xfrm>
            <a:off x="4648200" y="1600200"/>
            <a:ext cx="3736975" cy="2490788"/>
          </a:xfrm>
        </p:spPr>
      </p:pic>
      <p:sp>
        <p:nvSpPr>
          <p:cNvPr id="8" name="TextBox 7"/>
          <p:cNvSpPr txBox="1"/>
          <p:nvPr/>
        </p:nvSpPr>
        <p:spPr>
          <a:xfrm>
            <a:off x="685800" y="533400"/>
            <a:ext cx="6705600" cy="369332"/>
          </a:xfrm>
          <a:prstGeom prst="rect">
            <a:avLst/>
          </a:prstGeom>
          <a:noFill/>
        </p:spPr>
        <p:txBody>
          <a:bodyPr wrap="square" rtlCol="0">
            <a:spAutoFit/>
          </a:bodyPr>
          <a:lstStyle/>
          <a:p>
            <a:r>
              <a:rPr lang="en-US" dirty="0" smtClean="0">
                <a:solidFill>
                  <a:schemeClr val="bg1"/>
                </a:solidFill>
              </a:rPr>
              <a:t>Vacancy and Housing Quality : Creating Our Own Data</a:t>
            </a: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001000" cy="584775"/>
          </a:xfrm>
          <a:prstGeom prst="rect">
            <a:avLst/>
          </a:prstGeom>
          <a:noFill/>
        </p:spPr>
        <p:txBody>
          <a:bodyPr wrap="square" rtlCol="0">
            <a:spAutoFit/>
          </a:bodyPr>
          <a:lstStyle/>
          <a:p>
            <a:r>
              <a:rPr lang="en-US" sz="3200" dirty="0" smtClean="0"/>
              <a:t>Community Engagement </a:t>
            </a:r>
            <a:r>
              <a:rPr lang="en-US" sz="3200" dirty="0" smtClean="0"/>
              <a:t>Mapping Projects</a:t>
            </a:r>
            <a:endParaRPr lang="en-US" sz="3200" dirty="0"/>
          </a:p>
        </p:txBody>
      </p:sp>
      <p:sp>
        <p:nvSpPr>
          <p:cNvPr id="3" name="TextBox 2"/>
          <p:cNvSpPr txBox="1"/>
          <p:nvPr/>
        </p:nvSpPr>
        <p:spPr>
          <a:xfrm>
            <a:off x="609600" y="1828800"/>
            <a:ext cx="6934200" cy="2677656"/>
          </a:xfrm>
          <a:prstGeom prst="rect">
            <a:avLst/>
          </a:prstGeom>
          <a:noFill/>
        </p:spPr>
        <p:txBody>
          <a:bodyPr wrap="square" rtlCol="0">
            <a:spAutoFit/>
          </a:bodyPr>
          <a:lstStyle/>
          <a:p>
            <a:r>
              <a:rPr lang="en-US" sz="2400" dirty="0" smtClean="0"/>
              <a:t>California (section of)  -- 2010</a:t>
            </a:r>
          </a:p>
          <a:p>
            <a:endParaRPr lang="en-US" sz="2400" dirty="0" smtClean="0"/>
          </a:p>
          <a:p>
            <a:r>
              <a:rPr lang="en-US" sz="2400" dirty="0" smtClean="0"/>
              <a:t>Portland (section of) – partnered with Habitat – 2011</a:t>
            </a:r>
          </a:p>
          <a:p>
            <a:endParaRPr lang="en-US" sz="2400" dirty="0" smtClean="0"/>
          </a:p>
          <a:p>
            <a:r>
              <a:rPr lang="en-US" sz="2400" dirty="0" smtClean="0"/>
              <a:t>Shawnee – 2012</a:t>
            </a:r>
          </a:p>
          <a:p>
            <a:endParaRPr lang="en-US" sz="2400" dirty="0" smtClean="0"/>
          </a:p>
          <a:p>
            <a:r>
              <a:rPr lang="en-US" sz="2400" dirty="0" err="1" smtClean="0"/>
              <a:t>Smoketown</a:t>
            </a:r>
            <a:r>
              <a:rPr lang="en-US" sz="2400" dirty="0" smtClean="0"/>
              <a:t> – partnered with LMHA – 2012 / 2013</a:t>
            </a:r>
            <a:endParaRPr lang="en-US" sz="2400" dirty="0"/>
          </a:p>
        </p:txBody>
      </p:sp>
      <p:sp>
        <p:nvSpPr>
          <p:cNvPr id="4" name="Rectangle 3"/>
          <p:cNvSpPr/>
          <p:nvPr/>
        </p:nvSpPr>
        <p:spPr>
          <a:xfrm>
            <a:off x="609600" y="3276600"/>
            <a:ext cx="7086600"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7459" y="0"/>
            <a:ext cx="9221459" cy="6887634"/>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2400" y="228600"/>
            <a:ext cx="4800600" cy="64008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5257800" y="228600"/>
            <a:ext cx="3581400" cy="3505200"/>
          </a:xfrm>
          <a:prstGeom prst="rect">
            <a:avLst/>
          </a:prstGeom>
          <a:noFill/>
          <a:ln w="9525">
            <a:noFill/>
            <a:miter lim="800000"/>
            <a:headEnd/>
            <a:tailEnd/>
          </a:ln>
        </p:spPr>
      </p:pic>
      <p:pic>
        <p:nvPicPr>
          <p:cNvPr id="3077" name="Picture 5" descr="W:\dept\Photos\Ed is Knocking 2013\IMG_1818.jpg"/>
          <p:cNvPicPr>
            <a:picLocks noChangeAspect="1" noChangeArrowheads="1"/>
          </p:cNvPicPr>
          <p:nvPr/>
        </p:nvPicPr>
        <p:blipFill>
          <a:blip r:embed="rId5" cstate="print"/>
          <a:srcRect/>
          <a:stretch>
            <a:fillRect/>
          </a:stretch>
        </p:blipFill>
        <p:spPr bwMode="auto">
          <a:xfrm>
            <a:off x="5105400" y="3790950"/>
            <a:ext cx="3886200" cy="291465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W:\dept\Logo\NC3 Logo.jpg"/>
          <p:cNvPicPr>
            <a:picLocks noChangeAspect="1" noChangeArrowheads="1"/>
          </p:cNvPicPr>
          <p:nvPr/>
        </p:nvPicPr>
        <p:blipFill>
          <a:blip r:embed="rId3" cstate="print"/>
          <a:srcRect/>
          <a:stretch>
            <a:fillRect/>
          </a:stretch>
        </p:blipFill>
        <p:spPr bwMode="auto">
          <a:xfrm>
            <a:off x="457200" y="1905000"/>
            <a:ext cx="8229600" cy="1751605"/>
          </a:xfrm>
          <a:prstGeom prst="rect">
            <a:avLst/>
          </a:prstGeom>
          <a:noFill/>
        </p:spPr>
      </p:pic>
      <p:pic>
        <p:nvPicPr>
          <p:cNvPr id="14338" name="Picture 2" descr="Ben Carter Law"/>
          <p:cNvPicPr>
            <a:picLocks noChangeAspect="1" noChangeArrowheads="1"/>
          </p:cNvPicPr>
          <p:nvPr/>
        </p:nvPicPr>
        <p:blipFill>
          <a:blip r:embed="rId4" cstate="print"/>
          <a:srcRect/>
          <a:stretch>
            <a:fillRect/>
          </a:stretch>
        </p:blipFill>
        <p:spPr bwMode="auto">
          <a:xfrm>
            <a:off x="457200" y="4495800"/>
            <a:ext cx="8191500" cy="16383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4"/>
          <p:cNvSpPr>
            <a:spLocks noGrp="1"/>
          </p:cNvSpPr>
          <p:nvPr>
            <p:ph type="dt" sz="quarter" idx="10"/>
          </p:nvPr>
        </p:nvSpPr>
        <p:spPr>
          <a:noFill/>
        </p:spPr>
        <p:txBody>
          <a:bodyPr/>
          <a:lstStyle/>
          <a:p>
            <a:endParaRPr lang="en-US" dirty="0"/>
          </a:p>
        </p:txBody>
      </p:sp>
      <p:sp>
        <p:nvSpPr>
          <p:cNvPr id="8195" name="Footer Placeholder 5"/>
          <p:cNvSpPr>
            <a:spLocks noGrp="1"/>
          </p:cNvSpPr>
          <p:nvPr>
            <p:ph type="ftr" sz="quarter" idx="11"/>
          </p:nvPr>
        </p:nvSpPr>
        <p:spPr>
          <a:noFill/>
        </p:spPr>
        <p:txBody>
          <a:bodyPr/>
          <a:lstStyle/>
          <a:p>
            <a:endParaRPr lang="en-US" dirty="0" smtClean="0"/>
          </a:p>
        </p:txBody>
      </p:sp>
      <p:sp>
        <p:nvSpPr>
          <p:cNvPr id="8196" name="Slide Number Placeholder 6"/>
          <p:cNvSpPr>
            <a:spLocks noGrp="1"/>
          </p:cNvSpPr>
          <p:nvPr>
            <p:ph type="sldNum" sz="quarter" idx="12"/>
          </p:nvPr>
        </p:nvSpPr>
        <p:spPr>
          <a:noFill/>
        </p:spPr>
        <p:txBody>
          <a:bodyPr/>
          <a:lstStyle/>
          <a:p>
            <a:endParaRPr lang="en-US" dirty="0" smtClean="0"/>
          </a:p>
        </p:txBody>
      </p:sp>
      <p:sp>
        <p:nvSpPr>
          <p:cNvPr id="8197" name="Rectangle 4"/>
          <p:cNvSpPr>
            <a:spLocks noGrp="1" noChangeArrowheads="1"/>
          </p:cNvSpPr>
          <p:nvPr>
            <p:ph type="title"/>
          </p:nvPr>
        </p:nvSpPr>
        <p:spPr/>
        <p:txBody>
          <a:bodyPr/>
          <a:lstStyle/>
          <a:p>
            <a:pPr eaLnBrk="1" hangingPunct="1"/>
            <a:r>
              <a:rPr lang="en-US" sz="4000" b="1" smtClean="0">
                <a:latin typeface="Tw Cen MT" pitchFamily="34" charset="0"/>
              </a:rPr>
              <a:t>What are we tracking?</a:t>
            </a:r>
          </a:p>
        </p:txBody>
      </p:sp>
      <p:sp>
        <p:nvSpPr>
          <p:cNvPr id="8198" name="Rectangle 5"/>
          <p:cNvSpPr>
            <a:spLocks noGrp="1" noChangeArrowheads="1"/>
          </p:cNvSpPr>
          <p:nvPr>
            <p:ph type="body" sz="half" idx="1"/>
          </p:nvPr>
        </p:nvSpPr>
        <p:spPr/>
        <p:txBody>
          <a:bodyPr/>
          <a:lstStyle/>
          <a:p>
            <a:pPr eaLnBrk="1" hangingPunct="1"/>
            <a:r>
              <a:rPr lang="en-US" sz="2400" smtClean="0">
                <a:latin typeface="Tw Cen MT" pitchFamily="34" charset="0"/>
              </a:rPr>
              <a:t>Basic housing characteristics</a:t>
            </a:r>
          </a:p>
          <a:p>
            <a:pPr eaLnBrk="1" hangingPunct="1"/>
            <a:r>
              <a:rPr lang="en-US" sz="2400" smtClean="0">
                <a:latin typeface="Tw Cen MT" pitchFamily="34" charset="0"/>
              </a:rPr>
              <a:t>Occupancy status</a:t>
            </a:r>
          </a:p>
          <a:p>
            <a:pPr eaLnBrk="1" hangingPunct="1"/>
            <a:r>
              <a:rPr lang="en-US" sz="2400" smtClean="0">
                <a:latin typeface="Tw Cen MT" pitchFamily="34" charset="0"/>
              </a:rPr>
              <a:t>Vacancy indicators</a:t>
            </a:r>
          </a:p>
          <a:p>
            <a:pPr eaLnBrk="1" hangingPunct="1"/>
            <a:r>
              <a:rPr lang="en-US" sz="2400" smtClean="0">
                <a:latin typeface="Tw Cen MT" pitchFamily="34" charset="0"/>
              </a:rPr>
              <a:t>Roof conditions</a:t>
            </a:r>
          </a:p>
          <a:p>
            <a:pPr eaLnBrk="1" hangingPunct="1"/>
            <a:r>
              <a:rPr lang="en-US" sz="2400" smtClean="0">
                <a:latin typeface="Tw Cen MT" pitchFamily="34" charset="0"/>
              </a:rPr>
              <a:t>Gutter conditions</a:t>
            </a:r>
          </a:p>
          <a:p>
            <a:pPr eaLnBrk="1" hangingPunct="1"/>
            <a:r>
              <a:rPr lang="en-US" sz="2400" smtClean="0">
                <a:latin typeface="Tw Cen MT" pitchFamily="34" charset="0"/>
              </a:rPr>
              <a:t>Wall conditions</a:t>
            </a:r>
          </a:p>
          <a:p>
            <a:pPr eaLnBrk="1" hangingPunct="1"/>
            <a:r>
              <a:rPr lang="en-US" sz="2400" smtClean="0">
                <a:latin typeface="Tw Cen MT" pitchFamily="34" charset="0"/>
              </a:rPr>
              <a:t>Windows and </a:t>
            </a:r>
          </a:p>
          <a:p>
            <a:pPr eaLnBrk="1" hangingPunct="1">
              <a:buFontTx/>
              <a:buNone/>
            </a:pPr>
            <a:r>
              <a:rPr lang="en-US" sz="2400" smtClean="0">
                <a:latin typeface="Tw Cen MT" pitchFamily="34" charset="0"/>
              </a:rPr>
              <a:t>     door conditions</a:t>
            </a:r>
          </a:p>
          <a:p>
            <a:pPr eaLnBrk="1" hangingPunct="1"/>
            <a:r>
              <a:rPr lang="en-US" sz="2400" smtClean="0">
                <a:latin typeface="Tw Cen MT" pitchFamily="34" charset="0"/>
              </a:rPr>
              <a:t>Lot area conditions</a:t>
            </a:r>
          </a:p>
        </p:txBody>
      </p:sp>
      <p:pic>
        <p:nvPicPr>
          <p:cNvPr id="8199" name="Picture 13" descr="DSC_0300"/>
          <p:cNvPicPr>
            <a:picLocks noGrp="1" noChangeAspect="1" noChangeArrowheads="1"/>
          </p:cNvPicPr>
          <p:nvPr>
            <p:ph sz="half" idx="2"/>
          </p:nvPr>
        </p:nvPicPr>
        <p:blipFill>
          <a:blip r:embed="rId3" cstate="print"/>
          <a:srcRect/>
          <a:stretch>
            <a:fillRect/>
          </a:stretch>
        </p:blipFill>
        <p:spPr>
          <a:xfrm>
            <a:off x="4267200" y="1905000"/>
            <a:ext cx="4724400" cy="3149600"/>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dept\Photos\Smoketown mtg 3.23\DSC_0818.JPG"/>
          <p:cNvPicPr>
            <a:picLocks noChangeAspect="1" noChangeArrowheads="1"/>
          </p:cNvPicPr>
          <p:nvPr/>
        </p:nvPicPr>
        <p:blipFill>
          <a:blip r:embed="rId3" cstate="print"/>
          <a:srcRect/>
          <a:stretch>
            <a:fillRect/>
          </a:stretch>
        </p:blipFill>
        <p:spPr bwMode="auto">
          <a:xfrm>
            <a:off x="-381001" y="0"/>
            <a:ext cx="10286999" cy="685800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M\REQUESTS ALL\2012\2012-08-15 053 CEM - All Shawnee Census Tracts\FINAL\JPEGS\2012-08-29 CEM - All Shawnee Census Tracts.jpg"/>
          <p:cNvPicPr>
            <a:picLocks noChangeAspect="1" noChangeArrowheads="1"/>
          </p:cNvPicPr>
          <p:nvPr/>
        </p:nvPicPr>
        <p:blipFill>
          <a:blip r:embed="rId3" cstate="print"/>
          <a:srcRect/>
          <a:stretch>
            <a:fillRect/>
          </a:stretch>
        </p:blipFill>
        <p:spPr bwMode="auto">
          <a:xfrm>
            <a:off x="0" y="0"/>
            <a:ext cx="5334000" cy="6858000"/>
          </a:xfrm>
          <a:prstGeom prst="rect">
            <a:avLst/>
          </a:prstGeom>
          <a:noFill/>
        </p:spPr>
      </p:pic>
      <p:pic>
        <p:nvPicPr>
          <p:cNvPr id="3" name="Picture 2"/>
          <p:cNvPicPr>
            <a:picLocks noChangeAspect="1" noChangeArrowheads="1"/>
          </p:cNvPicPr>
          <p:nvPr/>
        </p:nvPicPr>
        <p:blipFill>
          <a:blip r:embed="rId4" cstate="print"/>
          <a:srcRect/>
          <a:stretch>
            <a:fillRect/>
          </a:stretch>
        </p:blipFill>
        <p:spPr bwMode="auto">
          <a:xfrm>
            <a:off x="5410200" y="838200"/>
            <a:ext cx="3621881" cy="5143501"/>
          </a:xfrm>
          <a:prstGeom prst="rect">
            <a:avLst/>
          </a:prstGeom>
          <a:noFill/>
          <a:ln cmpd="sng">
            <a:solidFill>
              <a:schemeClr val="tx1"/>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l="54375" t="12500" r="14063"/>
          <a:stretch>
            <a:fillRect/>
          </a:stretch>
        </p:blipFill>
        <p:spPr bwMode="auto">
          <a:xfrm>
            <a:off x="11506200" y="12496800"/>
            <a:ext cx="7696200" cy="9067800"/>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l="53147" t="13163" r="13287" b="22666"/>
          <a:stretch>
            <a:fillRect/>
          </a:stretch>
        </p:blipFill>
        <p:spPr bwMode="auto">
          <a:xfrm>
            <a:off x="228600" y="0"/>
            <a:ext cx="8153400" cy="6624639"/>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762000"/>
            <a:ext cx="7620000" cy="4801314"/>
          </a:xfrm>
          <a:prstGeom prst="rect">
            <a:avLst/>
          </a:prstGeom>
          <a:noFill/>
        </p:spPr>
        <p:txBody>
          <a:bodyPr wrap="square" rtlCol="0">
            <a:spAutoFit/>
          </a:bodyPr>
          <a:lstStyle/>
          <a:p>
            <a:r>
              <a:rPr lang="en-US" dirty="0" smtClean="0"/>
              <a:t>Some results:</a:t>
            </a:r>
          </a:p>
          <a:p>
            <a:endParaRPr lang="en-US" dirty="0"/>
          </a:p>
          <a:p>
            <a:endParaRPr lang="en-US" u="sng" dirty="0" smtClean="0"/>
          </a:p>
          <a:p>
            <a:r>
              <a:rPr lang="en-US" u="sng" dirty="0" smtClean="0"/>
              <a:t>Foreclosure</a:t>
            </a:r>
            <a:r>
              <a:rPr lang="en-US" dirty="0" smtClean="0"/>
              <a:t>:  309 properties or 7.75% of all residential property was foreclosed upon from 2008 – 2011.  Of those 309 – 23% were vacant at the time of our map. </a:t>
            </a:r>
          </a:p>
          <a:p>
            <a:endParaRPr lang="en-US" dirty="0"/>
          </a:p>
          <a:p>
            <a:r>
              <a:rPr lang="en-US" u="sng" dirty="0" smtClean="0"/>
              <a:t>Vacancy</a:t>
            </a:r>
            <a:r>
              <a:rPr lang="en-US" dirty="0" smtClean="0"/>
              <a:t>:  11% of all properties were vacant.  83% of these were residencies.</a:t>
            </a:r>
          </a:p>
          <a:p>
            <a:endParaRPr lang="en-US" dirty="0"/>
          </a:p>
          <a:p>
            <a:r>
              <a:rPr lang="en-US" u="sng" dirty="0" smtClean="0"/>
              <a:t>Value</a:t>
            </a:r>
            <a:r>
              <a:rPr lang="en-US" dirty="0" smtClean="0"/>
              <a:t>:  Median Assessed Value went down if the property was vacant.   It went down more if was foreclosed upon.</a:t>
            </a:r>
          </a:p>
          <a:p>
            <a:endParaRPr lang="en-US" dirty="0"/>
          </a:p>
          <a:p>
            <a:r>
              <a:rPr lang="en-US" u="sng" dirty="0" smtClean="0"/>
              <a:t>Social Value</a:t>
            </a:r>
            <a:r>
              <a:rPr lang="en-US" dirty="0" smtClean="0"/>
              <a:t>:  Stable, social capital, beautiful housing stock</a:t>
            </a:r>
          </a:p>
          <a:p>
            <a:endParaRPr lang="en-US" dirty="0"/>
          </a:p>
          <a:p>
            <a:endParaRPr lang="en-US" dirty="0" smtClean="0"/>
          </a:p>
          <a:p>
            <a:endParaRPr lang="en-US" dirty="0"/>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nvGraphicFramePr>
        <p:xfrm>
          <a:off x="228600" y="1143000"/>
          <a:ext cx="8656899" cy="38943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print"/>
          <a:srcRect/>
          <a:stretch>
            <a:fillRect/>
          </a:stretch>
        </p:blipFill>
        <p:spPr bwMode="auto">
          <a:xfrm>
            <a:off x="32308800" y="26974800"/>
            <a:ext cx="4152900" cy="2768600"/>
          </a:xfrm>
          <a:prstGeom prst="rect">
            <a:avLst/>
          </a:prstGeom>
          <a:noFill/>
          <a:ln w="9525">
            <a:noFill/>
            <a:miter lim="800000"/>
            <a:headEnd/>
            <a:tailEnd/>
          </a:ln>
        </p:spPr>
      </p:pic>
      <p:pic>
        <p:nvPicPr>
          <p:cNvPr id="6146" name="Picture 2" descr="P:\M\REQUESTS ALL\2012\2012-07-31 047 CEM Smoketown - Census Tract 62\FINAL\FINALS_EXPORT\2012-11-21 Smoketown_CEM.jpg"/>
          <p:cNvPicPr>
            <a:picLocks noChangeAspect="1" noChangeArrowheads="1"/>
          </p:cNvPicPr>
          <p:nvPr/>
        </p:nvPicPr>
        <p:blipFill>
          <a:blip r:embed="rId4" cstate="print"/>
          <a:srcRect/>
          <a:stretch>
            <a:fillRect/>
          </a:stretch>
        </p:blipFill>
        <p:spPr bwMode="auto">
          <a:xfrm>
            <a:off x="304800" y="235527"/>
            <a:ext cx="8570259" cy="6622473"/>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grayscl/>
          </a:blip>
          <a:srcRect l="66666" t="11534" r="8824" b="23875"/>
          <a:stretch>
            <a:fillRect/>
          </a:stretch>
        </p:blipFill>
        <p:spPr bwMode="auto">
          <a:xfrm>
            <a:off x="1905000" y="201168"/>
            <a:ext cx="5943600" cy="6656832"/>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sources</a:t>
            </a:r>
            <a:endParaRPr lang="en-US" sz="3200" dirty="0"/>
          </a:p>
        </p:txBody>
      </p:sp>
      <p:sp>
        <p:nvSpPr>
          <p:cNvPr id="3" name="Content Placeholder 2"/>
          <p:cNvSpPr>
            <a:spLocks noGrp="1"/>
          </p:cNvSpPr>
          <p:nvPr>
            <p:ph idx="1"/>
          </p:nvPr>
        </p:nvSpPr>
        <p:spPr/>
        <p:txBody>
          <a:bodyPr/>
          <a:lstStyle/>
          <a:p>
            <a:r>
              <a:rPr lang="en-US" sz="2400" dirty="0" smtClean="0">
                <a:hlinkClick r:id="rId3"/>
              </a:rPr>
              <a:t>http://</a:t>
            </a:r>
            <a:r>
              <a:rPr lang="en-US" sz="2400" dirty="0" smtClean="0">
                <a:hlinkClick r:id="rId3"/>
              </a:rPr>
              <a:t>factfinder2.census.gov/faces/nav/jsf/pages/index.xhtml</a:t>
            </a:r>
            <a:endParaRPr lang="en-US" sz="2400" dirty="0" smtClean="0"/>
          </a:p>
          <a:p>
            <a:r>
              <a:rPr lang="en-US" sz="2400" dirty="0" smtClean="0">
                <a:hlinkClick r:id="rId4"/>
              </a:rPr>
              <a:t>http://mixedmetro.com</a:t>
            </a:r>
            <a:r>
              <a:rPr lang="en-US" sz="2400" dirty="0" smtClean="0">
                <a:hlinkClick r:id="rId4"/>
              </a:rPr>
              <a:t>/</a:t>
            </a:r>
            <a:endParaRPr lang="en-US" sz="2400" dirty="0" smtClean="0"/>
          </a:p>
          <a:p>
            <a:r>
              <a:rPr lang="en-US" sz="2400" dirty="0" smtClean="0">
                <a:hlinkClick r:id="rId5"/>
              </a:rPr>
              <a:t>http://nces.ed.gov/nationsreportcard/statecomparisons</a:t>
            </a:r>
            <a:r>
              <a:rPr lang="en-US" sz="2400" dirty="0" smtClean="0">
                <a:hlinkClick r:id="rId5"/>
              </a:rPr>
              <a:t>/</a:t>
            </a:r>
            <a:endParaRPr lang="en-US" sz="2400" dirty="0" smtClean="0"/>
          </a:p>
          <a:p>
            <a:r>
              <a:rPr lang="en-US" sz="2400" dirty="0" smtClean="0">
                <a:hlinkClick r:id="rId6"/>
              </a:rPr>
              <a:t>http://nces.ed.gov/surveys/sdds/ed/index.asp?st=KY</a:t>
            </a:r>
            <a:endParaRPr lang="en-US" sz="2400" dirty="0" smtClean="0"/>
          </a:p>
          <a:p>
            <a:r>
              <a:rPr lang="en-US" sz="2400" dirty="0" smtClean="0">
                <a:hlinkClick r:id="rId7"/>
              </a:rPr>
              <a:t>http://</a:t>
            </a:r>
            <a:r>
              <a:rPr lang="en-US" sz="2400" dirty="0" smtClean="0">
                <a:hlinkClick r:id="rId7"/>
              </a:rPr>
              <a:t>www.jeffersoncountyclerk.org/delinquent-tax-lottery.asp</a:t>
            </a:r>
            <a:endParaRPr lang="en-US" sz="2400" dirty="0" smtClean="0"/>
          </a:p>
          <a:p>
            <a:endParaRPr lang="en-US" dirty="0" smtClean="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a:t>
            </a:r>
            <a:r>
              <a:rPr lang="en-US" dirty="0" err="1" smtClean="0"/>
              <a:t>Nite</a:t>
            </a:r>
            <a:r>
              <a:rPr lang="en-US" dirty="0" smtClean="0"/>
              <a:t> – (next Thursday) </a:t>
            </a:r>
            <a:endParaRPr lang="en-US" dirty="0"/>
          </a:p>
        </p:txBody>
      </p:sp>
      <p:pic>
        <p:nvPicPr>
          <p:cNvPr id="4" name="Picture 2" descr="https://fbcdn-sphotos-f-a.akamaihd.net/hphotos-ak-ash4/735099_424246851000583_851205480_n.jpg"/>
          <p:cNvPicPr>
            <a:picLocks noGrp="1" noChangeAspect="1" noChangeArrowheads="1"/>
          </p:cNvPicPr>
          <p:nvPr>
            <p:ph idx="1"/>
          </p:nvPr>
        </p:nvPicPr>
        <p:blipFill>
          <a:blip r:embed="rId3" cstate="print"/>
          <a:srcRect/>
          <a:stretch>
            <a:fillRect/>
          </a:stretch>
        </p:blipFill>
        <p:spPr bwMode="auto">
          <a:xfrm>
            <a:off x="685800" y="1524000"/>
            <a:ext cx="7772400" cy="51816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tatic.squarespace.com/static/509964e2e4b0f629c2b064c5/t/50a6d035e4b08d1f2cea3e1b/1353109557890/IMG_3993.jpg?format=300w"/>
          <p:cNvPicPr>
            <a:picLocks noChangeAspect="1" noChangeArrowheads="1"/>
          </p:cNvPicPr>
          <p:nvPr/>
        </p:nvPicPr>
        <p:blipFill>
          <a:blip r:embed="rId3" cstate="print"/>
          <a:srcRect/>
          <a:stretch>
            <a:fillRect/>
          </a:stretch>
        </p:blipFill>
        <p:spPr bwMode="auto">
          <a:xfrm>
            <a:off x="5105400" y="1981200"/>
            <a:ext cx="2933700" cy="3810000"/>
          </a:xfrm>
          <a:prstGeom prst="rect">
            <a:avLst/>
          </a:prstGeom>
          <a:noFill/>
        </p:spPr>
      </p:pic>
      <p:pic>
        <p:nvPicPr>
          <p:cNvPr id="19460" name="Picture 4" descr="http://static.squarespace.com/static/509964e2e4b0f629c2b064c5/t/509a48e5e4b07a4c81b3386c/1352288487479/ben%20carter%201.jpg?format=300w"/>
          <p:cNvPicPr>
            <a:picLocks noChangeAspect="1" noChangeArrowheads="1"/>
          </p:cNvPicPr>
          <p:nvPr/>
        </p:nvPicPr>
        <p:blipFill>
          <a:blip r:embed="rId4" cstate="print"/>
          <a:srcRect/>
          <a:stretch>
            <a:fillRect/>
          </a:stretch>
        </p:blipFill>
        <p:spPr bwMode="auto">
          <a:xfrm>
            <a:off x="838200" y="1981200"/>
            <a:ext cx="3048000" cy="3840481"/>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Principles in Data and Research</a:t>
            </a:r>
          </a:p>
          <a:p>
            <a:endParaRPr lang="en-US" dirty="0" smtClean="0"/>
          </a:p>
          <a:p>
            <a:r>
              <a:rPr lang="en-US" dirty="0" smtClean="0"/>
              <a:t>Tax Liens and Policy</a:t>
            </a:r>
          </a:p>
          <a:p>
            <a:endParaRPr lang="en-US" dirty="0" smtClean="0"/>
          </a:p>
          <a:p>
            <a:r>
              <a:rPr lang="en-US" dirty="0" smtClean="0"/>
              <a:t>Community Engagement</a:t>
            </a:r>
          </a:p>
          <a:p>
            <a:endParaRPr lang="en-US" dirty="0" smtClean="0"/>
          </a:p>
          <a:p>
            <a:r>
              <a:rPr lang="en-US" dirty="0" smtClean="0"/>
              <a:t>Discussion</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457200"/>
          </a:xfrm>
        </p:spPr>
        <p:txBody>
          <a:bodyPr>
            <a:normAutofit fontScale="90000"/>
          </a:bodyPr>
          <a:lstStyle/>
          <a:p>
            <a:pPr lvl="0"/>
            <a:r>
              <a:rPr lang="en-US" dirty="0" smtClean="0"/>
              <a:t>Principle  </a:t>
            </a:r>
            <a:r>
              <a:rPr lang="en-US" dirty="0" smtClean="0"/>
              <a:t>1  --  [on </a:t>
            </a:r>
            <a:r>
              <a:rPr lang="en-US" dirty="0" err="1" smtClean="0"/>
              <a:t>positionality</a:t>
            </a:r>
            <a:r>
              <a:rPr lang="en-US" dirty="0" smtClean="0"/>
              <a:t>]</a:t>
            </a:r>
            <a:r>
              <a:rPr lang="en-US" dirty="0" smtClean="0"/>
              <a:t/>
            </a:r>
            <a:br>
              <a:rPr lang="en-US" dirty="0" smtClean="0"/>
            </a:br>
            <a:endParaRPr lang="en-US" dirty="0"/>
          </a:p>
        </p:txBody>
      </p:sp>
      <p:sp>
        <p:nvSpPr>
          <p:cNvPr id="3" name="Content Placeholder 2"/>
          <p:cNvSpPr>
            <a:spLocks noGrp="1"/>
          </p:cNvSpPr>
          <p:nvPr>
            <p:ph idx="1"/>
          </p:nvPr>
        </p:nvSpPr>
        <p:spPr/>
        <p:txBody>
          <a:bodyPr>
            <a:normAutofit lnSpcReduction="10000"/>
          </a:bodyPr>
          <a:lstStyle/>
          <a:p>
            <a:pPr lvl="0">
              <a:buNone/>
            </a:pPr>
            <a:r>
              <a:rPr lang="en-US" b="1" dirty="0" smtClean="0"/>
              <a:t>We </a:t>
            </a:r>
            <a:r>
              <a:rPr lang="en-US" b="1" dirty="0" smtClean="0"/>
              <a:t>reject singularity</a:t>
            </a:r>
            <a:r>
              <a:rPr lang="en-US" dirty="0" smtClean="0"/>
              <a:t>.  In place of the pursuit of certainty in generating representations of the world, there is recognition that the world is so textured as to exceed our capacity to understand it. Thus we accede that our methodologies </a:t>
            </a:r>
            <a:r>
              <a:rPr lang="en-US" dirty="0" smtClean="0"/>
              <a:t>will </a:t>
            </a:r>
            <a:r>
              <a:rPr lang="en-US" dirty="0" smtClean="0"/>
              <a:t>be characterized as much by openness, reflexivity and </a:t>
            </a:r>
            <a:r>
              <a:rPr lang="en-US" dirty="0" err="1" smtClean="0"/>
              <a:t>recursivity</a:t>
            </a:r>
            <a:r>
              <a:rPr lang="en-US" dirty="0" smtClean="0"/>
              <a:t> as by categorization, conclusion and </a:t>
            </a:r>
            <a:r>
              <a:rPr lang="en-US" dirty="0" smtClean="0"/>
              <a:t>closure.  </a:t>
            </a:r>
            <a:endParaRPr lang="en-US" dirty="0" smtClean="0"/>
          </a:p>
          <a:p>
            <a:pPr>
              <a:buNone/>
            </a:pPr>
            <a:endParaRPr lang="en-US" sz="1700" dirty="0" smtClean="0"/>
          </a:p>
          <a:p>
            <a:pPr>
              <a:buNone/>
            </a:pPr>
            <a:r>
              <a:rPr lang="en-US" sz="1700" dirty="0" smtClean="0"/>
              <a:t>	</a:t>
            </a:r>
            <a:r>
              <a:rPr lang="en-US" sz="1700" dirty="0" smtClean="0"/>
              <a:t>Davies</a:t>
            </a:r>
            <a:r>
              <a:rPr lang="en-US" sz="1700" dirty="0" smtClean="0"/>
              <a:t>, G and Dwyer, C. 2007. Qualitative methods: are you enchanted or are you alienated?</a:t>
            </a:r>
            <a:r>
              <a:rPr lang="en-US" sz="1700" i="1" dirty="0" smtClean="0"/>
              <a:t> Progress in Human Geography </a:t>
            </a:r>
            <a:r>
              <a:rPr lang="en-US" sz="1700" dirty="0" smtClean="0"/>
              <a:t>31(2). 257–266.</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a:t>
            </a:r>
            <a:r>
              <a:rPr lang="en-US" dirty="0" err="1" smtClean="0"/>
              <a:t>p</a:t>
            </a:r>
            <a:r>
              <a:rPr lang="en-US" dirty="0" err="1" smtClean="0"/>
              <a:t>ositionality</a:t>
            </a:r>
            <a:r>
              <a:rPr lang="en-US" dirty="0" smtClean="0"/>
              <a:t>]</a:t>
            </a:r>
            <a:endParaRPr lang="en-US" dirty="0"/>
          </a:p>
        </p:txBody>
      </p:sp>
      <p:sp>
        <p:nvSpPr>
          <p:cNvPr id="5" name="Oval 4"/>
          <p:cNvSpPr/>
          <p:nvPr/>
        </p:nvSpPr>
        <p:spPr>
          <a:xfrm>
            <a:off x="2971800" y="1828800"/>
            <a:ext cx="28956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876800" y="3733800"/>
            <a:ext cx="2895600" cy="2362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143000" y="3962400"/>
            <a:ext cx="2895600" cy="2133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86200" y="2438400"/>
            <a:ext cx="1143000" cy="369332"/>
          </a:xfrm>
          <a:prstGeom prst="rect">
            <a:avLst/>
          </a:prstGeom>
          <a:noFill/>
        </p:spPr>
        <p:txBody>
          <a:bodyPr wrap="square" rtlCol="0">
            <a:spAutoFit/>
          </a:bodyPr>
          <a:lstStyle/>
          <a:p>
            <a:r>
              <a:rPr lang="en-US" dirty="0" smtClean="0"/>
              <a:t>Persons</a:t>
            </a:r>
            <a:endParaRPr lang="en-US" dirty="0"/>
          </a:p>
        </p:txBody>
      </p:sp>
      <p:sp>
        <p:nvSpPr>
          <p:cNvPr id="10" name="TextBox 9"/>
          <p:cNvSpPr txBox="1"/>
          <p:nvPr/>
        </p:nvSpPr>
        <p:spPr>
          <a:xfrm>
            <a:off x="1905000" y="4800600"/>
            <a:ext cx="1447800" cy="369332"/>
          </a:xfrm>
          <a:prstGeom prst="rect">
            <a:avLst/>
          </a:prstGeom>
          <a:noFill/>
        </p:spPr>
        <p:txBody>
          <a:bodyPr wrap="square" rtlCol="0">
            <a:spAutoFit/>
          </a:bodyPr>
          <a:lstStyle/>
          <a:p>
            <a:r>
              <a:rPr lang="en-US" dirty="0" smtClean="0"/>
              <a:t>Community</a:t>
            </a:r>
            <a:endParaRPr lang="en-US" dirty="0"/>
          </a:p>
        </p:txBody>
      </p:sp>
      <p:sp>
        <p:nvSpPr>
          <p:cNvPr id="12" name="TextBox 11"/>
          <p:cNvSpPr txBox="1"/>
          <p:nvPr/>
        </p:nvSpPr>
        <p:spPr>
          <a:xfrm>
            <a:off x="5562600" y="4724400"/>
            <a:ext cx="1600200" cy="369332"/>
          </a:xfrm>
          <a:prstGeom prst="rect">
            <a:avLst/>
          </a:prstGeom>
          <a:noFill/>
        </p:spPr>
        <p:txBody>
          <a:bodyPr wrap="square" rtlCol="0">
            <a:spAutoFit/>
          </a:bodyPr>
          <a:lstStyle/>
          <a:p>
            <a:r>
              <a:rPr lang="en-US" dirty="0" smtClean="0"/>
              <a:t>Policy Makers</a:t>
            </a:r>
            <a:endParaRPr lang="en-US" dirty="0"/>
          </a:p>
        </p:txBody>
      </p:sp>
      <p:sp>
        <p:nvSpPr>
          <p:cNvPr id="13" name="TextBox 12"/>
          <p:cNvSpPr txBox="1"/>
          <p:nvPr/>
        </p:nvSpPr>
        <p:spPr>
          <a:xfrm>
            <a:off x="304800" y="1828800"/>
            <a:ext cx="2362200" cy="1754326"/>
          </a:xfrm>
          <a:prstGeom prst="rect">
            <a:avLst/>
          </a:prstGeom>
          <a:noFill/>
        </p:spPr>
        <p:txBody>
          <a:bodyPr wrap="square" rtlCol="0">
            <a:spAutoFit/>
          </a:bodyPr>
          <a:lstStyle/>
          <a:p>
            <a:r>
              <a:rPr lang="en-US" dirty="0" smtClean="0"/>
              <a:t>“Knowledge is valid when it includes as acknowledgment of the knower’s specific position  in any context…” – FA Maher</a:t>
            </a:r>
            <a:endParaRPr lang="en-US" dirty="0"/>
          </a:p>
        </p:txBody>
      </p:sp>
      <p:sp>
        <p:nvSpPr>
          <p:cNvPr id="15" name="Arc 14"/>
          <p:cNvSpPr/>
          <p:nvPr/>
        </p:nvSpPr>
        <p:spPr>
          <a:xfrm rot="8126435">
            <a:off x="3309180" y="3649589"/>
            <a:ext cx="2226065" cy="2308138"/>
          </a:xfrm>
          <a:prstGeom prst="arc">
            <a:avLst>
              <a:gd name="adj1" fmla="val 16037270"/>
              <a:gd name="adj2" fmla="val 0"/>
            </a:avLst>
          </a:prstGeom>
          <a:solidFill>
            <a:schemeClr val="accent4">
              <a:lumMod val="75000"/>
            </a:schemeClr>
          </a:solidFill>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6" name="Arc 15"/>
          <p:cNvSpPr/>
          <p:nvPr/>
        </p:nvSpPr>
        <p:spPr>
          <a:xfrm>
            <a:off x="4191000" y="2895600"/>
            <a:ext cx="2057400" cy="2286000"/>
          </a:xfrm>
          <a:prstGeom prst="arc">
            <a:avLst>
              <a:gd name="adj1" fmla="val 15849097"/>
              <a:gd name="adj2" fmla="val 386496"/>
            </a:avLst>
          </a:prstGeom>
          <a:solidFill>
            <a:schemeClr val="accent4">
              <a:lumMod val="75000"/>
            </a:schemeClr>
          </a:solidFill>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7" name="Arc 16"/>
          <p:cNvSpPr/>
          <p:nvPr/>
        </p:nvSpPr>
        <p:spPr>
          <a:xfrm rot="14887599">
            <a:off x="2755804" y="2892165"/>
            <a:ext cx="2048368" cy="2068990"/>
          </a:xfrm>
          <a:prstGeom prst="arc">
            <a:avLst>
              <a:gd name="adj1" fmla="val 15299935"/>
              <a:gd name="adj2" fmla="val 1079811"/>
            </a:avLst>
          </a:prstGeom>
          <a:solidFill>
            <a:schemeClr val="accent4">
              <a:lumMod val="75000"/>
            </a:schemeClr>
          </a:solidFill>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8" name="TextBox 17"/>
          <p:cNvSpPr txBox="1"/>
          <p:nvPr/>
        </p:nvSpPr>
        <p:spPr>
          <a:xfrm>
            <a:off x="3200400" y="3581400"/>
            <a:ext cx="2590800" cy="1323439"/>
          </a:xfrm>
          <a:prstGeom prst="rect">
            <a:avLst/>
          </a:prstGeom>
          <a:noFill/>
        </p:spPr>
        <p:txBody>
          <a:bodyPr wrap="square" rtlCol="0">
            <a:spAutoFit/>
          </a:bodyPr>
          <a:lstStyle/>
          <a:p>
            <a:pPr algn="ctr"/>
            <a:r>
              <a:rPr lang="en-US" sz="4000" b="1" dirty="0" smtClean="0">
                <a:solidFill>
                  <a:schemeClr val="accent4">
                    <a:lumMod val="75000"/>
                  </a:schemeClr>
                </a:solidFill>
              </a:rPr>
              <a:t>The Network</a:t>
            </a:r>
            <a:endParaRPr lang="en-US" sz="4000" b="1" dirty="0">
              <a:solidFill>
                <a:schemeClr val="accent4">
                  <a:lumMod val="7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2  -- [on people]</a:t>
            </a: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t>We acknowledge the importance of relationships in our work</a:t>
            </a:r>
            <a:r>
              <a:rPr lang="en-US" dirty="0" smtClean="0"/>
              <a:t>.   </a:t>
            </a:r>
            <a:endParaRPr lang="en-US" dirty="0" smtClean="0"/>
          </a:p>
          <a:p>
            <a:pPr>
              <a:buNone/>
            </a:pPr>
            <a:r>
              <a:rPr lang="en-US" dirty="0" smtClean="0"/>
              <a:t>	</a:t>
            </a:r>
            <a:endParaRPr lang="en-US" dirty="0" smtClean="0"/>
          </a:p>
          <a:p>
            <a:pPr>
              <a:buNone/>
            </a:pPr>
            <a:r>
              <a:rPr lang="en-US" dirty="0" smtClean="0"/>
              <a:t>	</a:t>
            </a:r>
            <a:r>
              <a:rPr lang="en-US" dirty="0" smtClean="0"/>
              <a:t>Research </a:t>
            </a:r>
            <a:r>
              <a:rPr lang="en-US" dirty="0" smtClean="0"/>
              <a:t>has a troubled lineage of prioritizing the cognitive over the emotional, the generalized over the individual, and the controlled environment over the affective dimensions of a changing landscape.  In effect, data collection usually denotes ‘feeling as thought’ or ‘thought as felt’, devalues the personhood of the researcher and dismisses the living interrelating continuity and practical consciousness of a community member / activist who also conducts research </a:t>
            </a:r>
            <a:r>
              <a:rPr lang="en-US" baseline="30000" dirty="0" smtClean="0"/>
              <a:t>3</a:t>
            </a:r>
            <a:r>
              <a:rPr lang="en-US" dirty="0" smtClean="0"/>
              <a:t>.  While there are recognizable tensions inside of a feminist non-representational theory, we believe that our network has the capacity to navigate such tensions in order to treat ‘agency as both emotional and embodied’ for both the individual and the network at large </a:t>
            </a:r>
            <a:r>
              <a:rPr lang="en-US" baseline="30000" dirty="0" smtClean="0"/>
              <a:t>4</a:t>
            </a:r>
            <a:r>
              <a:rPr lang="en-US" dirty="0" smtClean="0"/>
              <a:t>.  From this perspective we treat our personal data as important data, our vested struggles as important struggles and our neighborhoods’ interests as justified topics of investigation</a:t>
            </a:r>
            <a:r>
              <a:rPr lang="en-US" dirty="0" smtClean="0"/>
              <a:t>.</a:t>
            </a:r>
          </a:p>
          <a:p>
            <a:endParaRPr lang="en-US" dirty="0" smtClean="0"/>
          </a:p>
          <a:p>
            <a:pPr>
              <a:buNone/>
            </a:pPr>
            <a:r>
              <a:rPr lang="en-US" sz="2900" dirty="0" smtClean="0"/>
              <a:t>	</a:t>
            </a:r>
          </a:p>
          <a:p>
            <a:pPr>
              <a:buNone/>
            </a:pPr>
            <a:r>
              <a:rPr lang="en-US" sz="2900" dirty="0" smtClean="0"/>
              <a:t>	</a:t>
            </a:r>
            <a:endParaRPr lang="en-US" sz="2900" dirty="0" smtClean="0"/>
          </a:p>
          <a:p>
            <a:pPr>
              <a:buNone/>
            </a:pPr>
            <a:r>
              <a:rPr lang="en-US" sz="2900" dirty="0" smtClean="0"/>
              <a:t>	</a:t>
            </a:r>
          </a:p>
          <a:p>
            <a:pPr>
              <a:buNone/>
            </a:pPr>
            <a:r>
              <a:rPr lang="en-US" sz="2900" dirty="0" smtClean="0"/>
              <a:t>	Law</a:t>
            </a:r>
            <a:r>
              <a:rPr lang="en-US" sz="2900" dirty="0" smtClean="0"/>
              <a:t>, J. 2004. After method: mess in social science research. London: </a:t>
            </a:r>
            <a:r>
              <a:rPr lang="en-US" sz="2900" dirty="0" err="1" smtClean="0"/>
              <a:t>Routledge</a:t>
            </a:r>
            <a:endParaRPr lang="en-US" sz="2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057400"/>
            <a:ext cx="3657600" cy="1754326"/>
          </a:xfrm>
          <a:prstGeom prst="rect">
            <a:avLst/>
          </a:prstGeom>
          <a:noFill/>
        </p:spPr>
        <p:txBody>
          <a:bodyPr wrap="square" rtlCol="0">
            <a:spAutoFit/>
          </a:bodyPr>
          <a:lstStyle/>
          <a:p>
            <a:pPr algn="ctr"/>
            <a:r>
              <a:rPr lang="en-US" sz="2400" dirty="0" smtClean="0"/>
              <a:t>How a Network can work? </a:t>
            </a:r>
          </a:p>
          <a:p>
            <a:pPr algn="ctr"/>
            <a:r>
              <a:rPr lang="en-US" sz="2400" dirty="0" smtClean="0"/>
              <a:t>– for an individual and/or a community?</a:t>
            </a:r>
          </a:p>
          <a:p>
            <a:endParaRPr lang="en-US" dirty="0"/>
          </a:p>
          <a:p>
            <a:endParaRPr lang="en-US" dirty="0"/>
          </a:p>
        </p:txBody>
      </p:sp>
      <p:pic>
        <p:nvPicPr>
          <p:cNvPr id="63490" name="Picture 2"/>
          <p:cNvPicPr>
            <a:picLocks noChangeAspect="1" noChangeArrowheads="1"/>
          </p:cNvPicPr>
          <p:nvPr/>
        </p:nvPicPr>
        <p:blipFill>
          <a:blip r:embed="rId3" cstate="print"/>
          <a:srcRect l="1019" t="40743" r="72498" b="32894"/>
          <a:stretch>
            <a:fillRect/>
          </a:stretch>
        </p:blipFill>
        <p:spPr bwMode="auto">
          <a:xfrm>
            <a:off x="304800" y="3733800"/>
            <a:ext cx="4572000" cy="2667000"/>
          </a:xfrm>
          <a:prstGeom prst="rect">
            <a:avLst/>
          </a:prstGeom>
          <a:noFill/>
          <a:ln w="9525">
            <a:noFill/>
            <a:miter lim="800000"/>
            <a:headEnd/>
            <a:tailEnd/>
          </a:ln>
        </p:spPr>
      </p:pic>
      <p:pic>
        <p:nvPicPr>
          <p:cNvPr id="63491" name="Picture 3"/>
          <p:cNvPicPr>
            <a:picLocks noChangeAspect="1" noChangeArrowheads="1"/>
          </p:cNvPicPr>
          <p:nvPr/>
        </p:nvPicPr>
        <p:blipFill>
          <a:blip r:embed="rId4" cstate="print"/>
          <a:srcRect l="3333" t="17500" b="31250"/>
          <a:stretch>
            <a:fillRect/>
          </a:stretch>
        </p:blipFill>
        <p:spPr bwMode="auto">
          <a:xfrm>
            <a:off x="5181600" y="1676400"/>
            <a:ext cx="3657600" cy="2585545"/>
          </a:xfrm>
          <a:prstGeom prst="rect">
            <a:avLst/>
          </a:prstGeom>
          <a:noFill/>
          <a:ln w="9525">
            <a:noFill/>
            <a:miter lim="800000"/>
            <a:headEnd/>
            <a:tailEnd/>
          </a:ln>
        </p:spPr>
      </p:pic>
      <p:pic>
        <p:nvPicPr>
          <p:cNvPr id="7" name="Picture 3"/>
          <p:cNvPicPr>
            <a:picLocks noChangeAspect="1" noChangeArrowheads="1"/>
          </p:cNvPicPr>
          <p:nvPr/>
        </p:nvPicPr>
        <p:blipFill>
          <a:blip r:embed="rId5" cstate="print"/>
          <a:srcRect l="15000" t="72500" r="23333"/>
          <a:stretch>
            <a:fillRect/>
          </a:stretch>
        </p:blipFill>
        <p:spPr bwMode="auto">
          <a:xfrm>
            <a:off x="5105400" y="4419600"/>
            <a:ext cx="3716482" cy="2209800"/>
          </a:xfrm>
          <a:prstGeom prst="rect">
            <a:avLst/>
          </a:prstGeom>
          <a:noFill/>
          <a:ln w="9525">
            <a:noFill/>
            <a:miter lim="800000"/>
            <a:headEnd/>
            <a:tailEnd/>
          </a:ln>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354</TotalTime>
  <Words>904</Words>
  <Application>Microsoft Office PowerPoint</Application>
  <PresentationFormat>On-screen Show (4:3)</PresentationFormat>
  <Paragraphs>148</Paragraphs>
  <Slides>28</Slides>
  <Notes>28</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Module</vt:lpstr>
      <vt:lpstr>Data and Research –    </vt:lpstr>
      <vt:lpstr>Slide 2</vt:lpstr>
      <vt:lpstr>Network Nite – (next Thursday) </vt:lpstr>
      <vt:lpstr>Slide 4</vt:lpstr>
      <vt:lpstr>outline</vt:lpstr>
      <vt:lpstr>Principle  1  --  [on positionality] </vt:lpstr>
      <vt:lpstr>[on positionality]</vt:lpstr>
      <vt:lpstr>Principle  2  -- [on people]</vt:lpstr>
      <vt:lpstr>Slide 9</vt:lpstr>
      <vt:lpstr>Principle –   3   [on process]</vt:lpstr>
      <vt:lpstr>Principle  4 -- [on practice]</vt:lpstr>
      <vt:lpstr>LOKL</vt:lpstr>
      <vt:lpstr>Slide 13</vt:lpstr>
      <vt:lpstr>Slide 14</vt:lpstr>
      <vt:lpstr>Slide 15</vt:lpstr>
      <vt:lpstr>Slide 16</vt:lpstr>
      <vt:lpstr>Slide 17</vt:lpstr>
      <vt:lpstr>Slide 18</vt:lpstr>
      <vt:lpstr>Slide 19</vt:lpstr>
      <vt:lpstr>What are we tracking?</vt:lpstr>
      <vt:lpstr>Slide 21</vt:lpstr>
      <vt:lpstr>Slide 22</vt:lpstr>
      <vt:lpstr>Slide 23</vt:lpstr>
      <vt:lpstr>Slide 24</vt:lpstr>
      <vt:lpstr>Slide 25</vt:lpstr>
      <vt:lpstr>Slide 26</vt:lpstr>
      <vt:lpstr>Slide 27</vt:lpstr>
      <vt:lpstr>sources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and Research –    </dc:title>
  <dc:creator>Mpoindexter</dc:creator>
  <cp:lastModifiedBy>Mpoindexter</cp:lastModifiedBy>
  <cp:revision>38</cp:revision>
  <dcterms:created xsi:type="dcterms:W3CDTF">2013-07-11T14:54:35Z</dcterms:created>
  <dcterms:modified xsi:type="dcterms:W3CDTF">2013-07-11T20:48:45Z</dcterms:modified>
</cp:coreProperties>
</file>